
<file path=[Content_Types].xml><?xml version="1.0" encoding="utf-8"?>
<Types xmlns="http://schemas.openxmlformats.org/package/2006/content-types">
  <Override PartName="/ppt/slides/slide29.xml" ContentType="application/vnd.openxmlformats-officedocument.presentationml.slide+xml"/>
  <Override PartName="/ppt/charts/style15.xml" ContentType="application/vnd.ms-office.chartstyl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charts/colors6.xml" ContentType="application/vnd.ms-office.chartcolor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charts/style11.xml" ContentType="application/vnd.ms-office.chartstyle+xml"/>
  <Override PartName="/ppt/charts/colors16.xml" ContentType="application/vnd.ms-office.chartcolorstyl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charts/chart13.xml" ContentType="application/vnd.openxmlformats-officedocument.drawingml.chart+xml"/>
  <Override PartName="/ppt/charts/chart15.xml" ContentType="application/vnd.openxmlformats-officedocument.drawingml.chart+xml"/>
  <Override PartName="/ppt/charts/colors2.xml" ContentType="application/vnd.ms-office.chartcolorstyle+xml"/>
  <Override PartName="/ppt/charts/colors14.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olors12.xml" ContentType="application/vnd.ms-office.chartcolorstyle+xml"/>
  <Override PartName="/ppt/charts/chart7.xml" ContentType="application/vnd.openxmlformats-officedocument.drawingml.chart+xml"/>
  <Override PartName="/ppt/charts/style9.xml" ContentType="application/vnd.ms-office.chartstyle+xml"/>
  <Override PartName="/ppt/charts/style7.xml" ContentType="application/vnd.ms-office.chartstyle+xml"/>
  <Override PartName="/ppt/charts/colors10.xml" ContentType="application/vnd.ms-office.chartcolorstyl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charts/style5.xml" ContentType="application/vnd.ms-office.chartstyle+xml"/>
  <Override PartName="/ppt/charts/style18.xml" ContentType="application/vnd.ms-office.chart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style3.xml" ContentType="application/vnd.ms-office.chartstyle+xml"/>
  <Override PartName="/ppt/charts/style16.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charts/colors9.xml" ContentType="application/vnd.ms-office.chartcolorstyle+xml"/>
  <Override PartName="/ppt/charts/style1.xml" ContentType="application/vnd.ms-office.chartstyle+xml"/>
  <Override PartName="/ppt/charts/style14.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rawings/drawing1.xml" ContentType="application/vnd.openxmlformats-officedocument.drawingml.chartshapes+xml"/>
  <Override PartName="/ppt/charts/chart18.xml" ContentType="application/vnd.openxmlformats-officedocument.drawingml.chart+xml"/>
  <Override PartName="/ppt/charts/colors17.xml" ContentType="application/vnd.ms-office.chartcolorstyle+xml"/>
  <Override PartName="/ppt/charts/colors7.xml" ContentType="application/vnd.ms-office.chartcolorstyle+xml"/>
  <Override PartName="/ppt/charts/style12.xml" ContentType="application/vnd.ms-office.chart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charts/chart16.xml" ContentType="application/vnd.openxmlformats-officedocument.drawingml.chart+xml"/>
  <Override PartName="/ppt/charts/colors15.xml" ContentType="application/vnd.ms-office.chartcolorstyle+xml"/>
  <Override PartName="/ppt/charts/colors5.xml" ContentType="application/vnd.ms-office.chartcolorstyle+xml"/>
  <Override PartName="/ppt/charts/style10.xml" ContentType="application/vnd.ms-office.chart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charts/colors13.xml" ContentType="application/vnd.ms-office.chartcolorstyle+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olors11.xml" ContentType="application/vnd.ms-office.chartcolorstyle+xml"/>
  <Override PartName="/ppt/charts/colors1.xml" ContentType="application/vnd.ms-office.chartcolorstyle+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charts/style8.xml" ContentType="application/vnd.ms-office.chartstyle+xml"/>
  <Override PartName="/ppt/charts/chart4.xml" ContentType="application/vnd.openxmlformats-officedocument.drawingml.chart+xml"/>
  <Override PartName="/ppt/charts/style6.xml" ContentType="application/vnd.ms-office.chartstyle+xml"/>
  <Override PartName="/ppt/slides/slide8.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charts/style17.xml" ContentType="application/vnd.ms-office.chartstyle+xml"/>
  <Override PartName="/ppt/slides/slide6.xml" ContentType="application/vnd.openxmlformats-officedocument.presentationml.slide+xml"/>
  <Override PartName="/ppt/slideLayouts/slideLayout8.xml" ContentType="application/vnd.openxmlformats-officedocument.presentationml.slideLayout+xml"/>
  <Override PartName="/ppt/charts/colors8.xml" ContentType="application/vnd.ms-office.chartcolorstyl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charts/style13.xml" ContentType="application/vnd.ms-office.chartstyle+xml"/>
  <Override PartName="/ppt/charts/colors18.xml" ContentType="application/vnd.ms-office.chartcolorstyl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charts/colors4.xml" ContentType="application/vnd.ms-office.chartcolorstyl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46" r:id="rId1"/>
  </p:sldMasterIdLst>
  <p:sldIdLst>
    <p:sldId id="293" r:id="rId2"/>
    <p:sldId id="257" r:id="rId3"/>
    <p:sldId id="277" r:id="rId4"/>
    <p:sldId id="258" r:id="rId5"/>
    <p:sldId id="278" r:id="rId6"/>
    <p:sldId id="259" r:id="rId7"/>
    <p:sldId id="260" r:id="rId8"/>
    <p:sldId id="279" r:id="rId9"/>
    <p:sldId id="261" r:id="rId10"/>
    <p:sldId id="294" r:id="rId11"/>
    <p:sldId id="262" r:id="rId12"/>
    <p:sldId id="281" r:id="rId13"/>
    <p:sldId id="263" r:id="rId14"/>
    <p:sldId id="280" r:id="rId15"/>
    <p:sldId id="264" r:id="rId16"/>
    <p:sldId id="265" r:id="rId17"/>
    <p:sldId id="266" r:id="rId18"/>
    <p:sldId id="283" r:id="rId19"/>
    <p:sldId id="267" r:id="rId20"/>
    <p:sldId id="269" r:id="rId21"/>
    <p:sldId id="289" r:id="rId22"/>
    <p:sldId id="271" r:id="rId23"/>
    <p:sldId id="272" r:id="rId24"/>
    <p:sldId id="287" r:id="rId25"/>
    <p:sldId id="274" r:id="rId26"/>
    <p:sldId id="284" r:id="rId27"/>
    <p:sldId id="286" r:id="rId28"/>
    <p:sldId id="273" r:id="rId29"/>
    <p:sldId id="282" r:id="rId30"/>
    <p:sldId id="292" r:id="rId31"/>
    <p:sldId id="276" r:id="rId32"/>
    <p:sldId id="288" r:id="rId33"/>
    <p:sldId id="285" r:id="rId34"/>
    <p:sldId id="290" r:id="rId35"/>
    <p:sldId id="295" r:id="rId36"/>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016" autoAdjust="0"/>
    <p:restoredTop sz="94671" autoAdjust="0"/>
  </p:normalViewPr>
  <p:slideViewPr>
    <p:cSldViewPr snapToGrid="0">
      <p:cViewPr varScale="1">
        <p:scale>
          <a:sx n="47" d="100"/>
          <a:sy n="47" d="100"/>
        </p:scale>
        <p:origin x="-101" y="-221"/>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Radni_list_programa_Microsoft_Office_Excel1.xlsx"/></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Radni_list_programa_Microsoft_Office_Excel10.xlsx"/></Relationships>
</file>

<file path=ppt/charts/_rels/chart11.xml.rels><?xml version="1.0" encoding="UTF-8" standalone="yes"?>
<Relationships xmlns="http://schemas.openxmlformats.org/package/2006/relationships"><Relationship Id="rId3" Type="http://schemas.microsoft.com/office/2011/relationships/chartColorStyle" Target="colors11.xml"/><Relationship Id="rId2" Type="http://schemas.openxmlformats.org/officeDocument/2006/relationships/chartUserShapes" Target="../drawings/drawing1.xml"/><Relationship Id="rId1" Type="http://schemas.openxmlformats.org/officeDocument/2006/relationships/package" Target="../embeddings/Radni_list_programa_Microsoft_Office_Excel11.xlsx"/><Relationship Id="rId4"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Radni_list_programa_Microsoft_Office_Excel12.xlsx"/></Relationships>
</file>

<file path=ppt/charts/_rels/chart13.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package" Target="../embeddings/Radni_list_programa_Microsoft_Office_Excel13.xlsx"/></Relationships>
</file>

<file path=ppt/charts/_rels/chart14.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package" Target="../embeddings/Radni_list_programa_Microsoft_Office_Excel14.xlsx"/></Relationships>
</file>

<file path=ppt/charts/_rels/chart15.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package" Target="../embeddings/Radni_list_programa_Microsoft_Office_Excel15.xlsx"/></Relationships>
</file>

<file path=ppt/charts/_rels/chart16.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package" Target="../embeddings/Radni_list_programa_Microsoft_Office_Excel16.xlsx"/></Relationships>
</file>

<file path=ppt/charts/_rels/chart17.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package" Target="../embeddings/Radni_list_programa_Microsoft_Office_Excel17.xlsx"/></Relationships>
</file>

<file path=ppt/charts/_rels/chart18.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package" Target="../embeddings/Radni_list_programa_Microsoft_Office_Excel18.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Radni_list_programa_Microsoft_Office_Excel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Radni_list_programa_Microsoft_Office_Excel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Radni_list_programa_Microsoft_Office_Excel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Radni_list_programa_Microsoft_Office_Excel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Radni_list_programa_Microsoft_Office_Excel6.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Radni_list_programa_Microsoft_Office_Excel7.xlsx"/></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Radni_list_programa_Microsoft_Office_Excel8.xlsx"/></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Radni_list_programa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lang val="hr-HR"/>
  <c:chart>
    <c:autoTitleDeleted val="1"/>
    <c:plotArea>
      <c:layout/>
      <c:pieChart>
        <c:varyColors val="1"/>
        <c:ser>
          <c:idx val="1"/>
          <c:order val="0"/>
          <c:dPt>
            <c:idx val="0"/>
            <c:spPr>
              <a:solidFill>
                <a:schemeClr val="accent1"/>
              </a:solidFill>
              <a:ln>
                <a:noFill/>
              </a:ln>
              <a:effectLst/>
            </c:spPr>
            <c:extLst xmlns:c16r2="http://schemas.microsoft.com/office/drawing/2015/06/chart">
              <c:ext xmlns:c16="http://schemas.microsoft.com/office/drawing/2014/chart" uri="{C3380CC4-5D6E-409C-BE32-E72D297353CC}">
                <c16:uniqueId val="{00000000-E688-4761-AD5D-2FA7403F3712}"/>
              </c:ext>
            </c:extLst>
          </c:dPt>
          <c:dPt>
            <c:idx val="1"/>
            <c:spPr>
              <a:solidFill>
                <a:schemeClr val="accent2"/>
              </a:solidFill>
              <a:ln>
                <a:noFill/>
              </a:ln>
              <a:effectLst/>
            </c:spPr>
            <c:extLst xmlns:c16r2="http://schemas.microsoft.com/office/drawing/2015/06/chart">
              <c:ext xmlns:c16="http://schemas.microsoft.com/office/drawing/2014/chart" uri="{C3380CC4-5D6E-409C-BE32-E72D297353CC}">
                <c16:uniqueId val="{00000001-E688-4761-AD5D-2FA7403F3712}"/>
              </c:ext>
            </c:extLst>
          </c:dPt>
          <c:dPt>
            <c:idx val="2"/>
            <c:spPr>
              <a:solidFill>
                <a:schemeClr val="accent3"/>
              </a:solidFill>
              <a:ln>
                <a:noFill/>
              </a:ln>
              <a:effectLst/>
            </c:spPr>
            <c:extLst xmlns:c16r2="http://schemas.microsoft.com/office/drawing/2015/06/chart">
              <c:ext xmlns:c16="http://schemas.microsoft.com/office/drawing/2014/chart" uri="{C3380CC4-5D6E-409C-BE32-E72D297353CC}">
                <c16:uniqueId val="{00000002-E688-4761-AD5D-2FA7403F3712}"/>
              </c:ext>
            </c:extLst>
          </c:dPt>
          <c:dPt>
            <c:idx val="3"/>
            <c:spPr>
              <a:solidFill>
                <a:schemeClr val="accent4"/>
              </a:solidFill>
              <a:ln>
                <a:noFill/>
              </a:ln>
              <a:effectLst/>
            </c:spPr>
            <c:extLst xmlns:c16r2="http://schemas.microsoft.com/office/drawing/2015/06/chart">
              <c:ext xmlns:c16="http://schemas.microsoft.com/office/drawing/2014/chart" uri="{C3380CC4-5D6E-409C-BE32-E72D297353CC}">
                <c16:uniqueId val="{00000003-E688-4761-AD5D-2FA7403F3712}"/>
              </c:ext>
            </c:extLst>
          </c:dPt>
          <c:dPt>
            <c:idx val="4"/>
            <c:spPr>
              <a:solidFill>
                <a:schemeClr val="accent5"/>
              </a:solidFill>
              <a:ln>
                <a:noFill/>
              </a:ln>
              <a:effectLst/>
            </c:spPr>
            <c:extLst xmlns:c16r2="http://schemas.microsoft.com/office/drawing/2015/06/chart">
              <c:ext xmlns:c16="http://schemas.microsoft.com/office/drawing/2014/chart" uri="{C3380CC4-5D6E-409C-BE32-E72D297353CC}">
                <c16:uniqueId val="{00000004-E688-4761-AD5D-2FA7403F371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r-Latn-CS"/>
              </a:p>
            </c:txPr>
            <c:dLblPos val="ctr"/>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List1!$A$1:$A$5</c:f>
              <c:strCache>
                <c:ptCount val="5"/>
                <c:pt idx="0">
                  <c:v>Koliko dnevno imaš obroka?</c:v>
                </c:pt>
                <c:pt idx="1">
                  <c:v>2 obroka </c:v>
                </c:pt>
                <c:pt idx="2">
                  <c:v>3 obroka</c:v>
                </c:pt>
                <c:pt idx="3">
                  <c:v>4 obroka </c:v>
                </c:pt>
                <c:pt idx="4">
                  <c:v>5 obroka</c:v>
                </c:pt>
              </c:strCache>
            </c:strRef>
          </c:cat>
          <c:val>
            <c:numRef>
              <c:f>List1!$C$1:$C$5</c:f>
              <c:numCache>
                <c:formatCode>General</c:formatCode>
                <c:ptCount val="5"/>
              </c:numCache>
            </c:numRef>
          </c:val>
          <c:extLst xmlns:c16r2="http://schemas.microsoft.com/office/drawing/2015/06/chart">
            <c:ext xmlns:c16="http://schemas.microsoft.com/office/drawing/2014/chart" uri="{C3380CC4-5D6E-409C-BE32-E72D297353CC}">
              <c16:uniqueId val="{00000005-E688-4761-AD5D-2FA7403F3712}"/>
            </c:ext>
          </c:extLst>
        </c:ser>
        <c:dLbls>
          <c:showVal val="1"/>
        </c:dLbls>
        <c:firstSliceAng val="0"/>
      </c:pieChart>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sr-Latn-CS"/>
          </a:p>
        </c:txPr>
      </c:dTable>
      <c:spPr>
        <a:noFill/>
        <a:ln>
          <a:noFill/>
        </a:ln>
        <a:effectLst/>
      </c:spPr>
    </c:plotArea>
    <c:plotVisOnly val="1"/>
    <c:dispBlanksAs val="zero"/>
  </c:chart>
  <c:spPr>
    <a:noFill/>
    <a:ln>
      <a:noFill/>
    </a:ln>
    <a:effectLst/>
  </c:spPr>
  <c:txPr>
    <a:bodyPr/>
    <a:lstStyle/>
    <a:p>
      <a:pPr>
        <a:defRPr/>
      </a:pPr>
      <a:endParaRPr lang="sr-Latn-C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hr-HR"/>
  <c:chart>
    <c:autoTitleDeleted val="1"/>
    <c:plotArea>
      <c:layout/>
      <c:pieChart>
        <c:varyColors val="1"/>
        <c:ser>
          <c:idx val="0"/>
          <c:order val="0"/>
          <c:dPt>
            <c:idx val="0"/>
            <c:spPr>
              <a:solidFill>
                <a:schemeClr val="accent1"/>
              </a:solidFill>
              <a:ln>
                <a:noFill/>
              </a:ln>
              <a:effectLst/>
            </c:spPr>
            <c:extLst xmlns:c16r2="http://schemas.microsoft.com/office/drawing/2015/06/chart">
              <c:ext xmlns:c16="http://schemas.microsoft.com/office/drawing/2014/chart" uri="{C3380CC4-5D6E-409C-BE32-E72D297353CC}">
                <c16:uniqueId val="{00000000-1A8E-4F72-883A-29E96A055C7F}"/>
              </c:ext>
            </c:extLst>
          </c:dPt>
          <c:dPt>
            <c:idx val="1"/>
            <c:spPr>
              <a:solidFill>
                <a:schemeClr val="accent2"/>
              </a:solidFill>
              <a:ln>
                <a:noFill/>
              </a:ln>
              <a:effectLst/>
            </c:spPr>
            <c:extLst xmlns:c16r2="http://schemas.microsoft.com/office/drawing/2015/06/chart">
              <c:ext xmlns:c16="http://schemas.microsoft.com/office/drawing/2014/chart" uri="{C3380CC4-5D6E-409C-BE32-E72D297353CC}">
                <c16:uniqueId val="{00000001-1A8E-4F72-883A-29E96A055C7F}"/>
              </c:ext>
            </c:extLst>
          </c:dPt>
          <c:dPt>
            <c:idx val="2"/>
            <c:spPr>
              <a:solidFill>
                <a:schemeClr val="accent3"/>
              </a:solidFill>
              <a:ln>
                <a:noFill/>
              </a:ln>
              <a:effectLst/>
            </c:spPr>
            <c:extLst xmlns:c16r2="http://schemas.microsoft.com/office/drawing/2015/06/chart">
              <c:ext xmlns:c16="http://schemas.microsoft.com/office/drawing/2014/chart" uri="{C3380CC4-5D6E-409C-BE32-E72D297353CC}">
                <c16:uniqueId val="{00000002-1A8E-4F72-883A-29E96A055C7F}"/>
              </c:ext>
            </c:extLst>
          </c:dPt>
          <c:dPt>
            <c:idx val="3"/>
            <c:spPr>
              <a:solidFill>
                <a:schemeClr val="accent4"/>
              </a:solidFill>
              <a:ln>
                <a:noFill/>
              </a:ln>
              <a:effectLst/>
            </c:spPr>
            <c:extLst xmlns:c16r2="http://schemas.microsoft.com/office/drawing/2015/06/chart">
              <c:ext xmlns:c16="http://schemas.microsoft.com/office/drawing/2014/chart" uri="{C3380CC4-5D6E-409C-BE32-E72D297353CC}">
                <c16:uniqueId val="{00000003-1A8E-4F72-883A-29E96A055C7F}"/>
              </c:ext>
            </c:extLst>
          </c:dPt>
          <c:dLbls>
            <c:dLbl>
              <c:idx val="0"/>
              <c:layout>
                <c:manualLayout>
                  <c:x val="9.0909090909091023E-2"/>
                  <c:y val="0"/>
                </c:manualLayout>
              </c:layout>
              <c:dLblPos val="bestFi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1A8E-4F72-883A-29E96A055C7F}"/>
                </c:ext>
              </c:extLst>
            </c:dLbl>
            <c:dLbl>
              <c:idx val="2"/>
              <c:layout>
                <c:manualLayout>
                  <c:x val="3.7878787878787906E-3"/>
                  <c:y val="0.23253939169994087"/>
                </c:manualLayout>
              </c:layout>
              <c:dLblPos val="bestFi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1A8E-4F72-883A-29E96A055C7F}"/>
                </c:ext>
              </c:extLst>
            </c:dLbl>
            <c:dLbl>
              <c:idx val="3"/>
              <c:layout>
                <c:manualLayout>
                  <c:x val="-7.9545454545454544E-2"/>
                  <c:y val="0"/>
                </c:manualLayout>
              </c:layout>
              <c:dLblPos val="bestFi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1A8E-4F72-883A-29E96A055C7F}"/>
                </c:ext>
              </c:extLst>
            </c:dLbl>
            <c:spPr>
              <a:solidFill>
                <a:srgbClr val="FFFF00"/>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2800" b="0" i="0" u="none" strike="noStrike" kern="1200" baseline="0">
                    <a:solidFill>
                      <a:srgbClr val="FF0000"/>
                    </a:solidFill>
                    <a:latin typeface="+mn-lt"/>
                    <a:ea typeface="+mn-ea"/>
                    <a:cs typeface="+mn-cs"/>
                  </a:defRPr>
                </a:pPr>
                <a:endParaRPr lang="sr-Latn-CS"/>
              </a:p>
            </c:txPr>
            <c:dLblPos val="outEnd"/>
            <c:showCatName val="1"/>
            <c:showPercent val="1"/>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List1!$A$35:$A$38</c:f>
              <c:strCache>
                <c:ptCount val="4"/>
                <c:pt idx="0">
                  <c:v>Svaki dan</c:v>
                </c:pt>
                <c:pt idx="1">
                  <c:v>Nekoliko puta tjedno</c:v>
                </c:pt>
                <c:pt idx="2">
                  <c:v>Nekoliko puta mjesečno</c:v>
                </c:pt>
                <c:pt idx="3">
                  <c:v>Nikada</c:v>
                </c:pt>
              </c:strCache>
            </c:strRef>
          </c:cat>
          <c:val>
            <c:numRef>
              <c:f>List1!$B$35:$B$38</c:f>
              <c:numCache>
                <c:formatCode>0%</c:formatCode>
                <c:ptCount val="4"/>
                <c:pt idx="0">
                  <c:v>0.05</c:v>
                </c:pt>
                <c:pt idx="1">
                  <c:v>0.60000000000000031</c:v>
                </c:pt>
                <c:pt idx="2">
                  <c:v>0.31000000000000016</c:v>
                </c:pt>
                <c:pt idx="3">
                  <c:v>3.0000000000000002E-2</c:v>
                </c:pt>
              </c:numCache>
            </c:numRef>
          </c:val>
          <c:extLst xmlns:c16r2="http://schemas.microsoft.com/office/drawing/2015/06/chart">
            <c:ext xmlns:c16="http://schemas.microsoft.com/office/drawing/2014/chart" uri="{C3380CC4-5D6E-409C-BE32-E72D297353CC}">
              <c16:uniqueId val="{00000004-1A8E-4F72-883A-29E96A055C7F}"/>
            </c:ext>
          </c:extLst>
        </c:ser>
        <c:dLbls/>
        <c:firstSliceAng val="0"/>
      </c:pieChart>
      <c:spPr>
        <a:noFill/>
        <a:ln>
          <a:noFill/>
        </a:ln>
        <a:effectLst/>
      </c:spPr>
    </c:plotArea>
    <c:plotVisOnly val="1"/>
    <c:dispBlanksAs val="zero"/>
  </c:chart>
  <c:spPr>
    <a:noFill/>
    <a:ln>
      <a:noFill/>
    </a:ln>
    <a:effectLst/>
  </c:spPr>
  <c:txPr>
    <a:bodyPr/>
    <a:lstStyle/>
    <a:p>
      <a:pPr>
        <a:defRPr sz="2800">
          <a:solidFill>
            <a:srgbClr val="FF0000"/>
          </a:solidFill>
        </a:defRPr>
      </a:pPr>
      <a:endParaRPr lang="sr-Latn-C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hr-HR"/>
  <c:chart>
    <c:autoTitleDeleted val="1"/>
    <c:plotArea>
      <c:layout/>
      <c:pieChart>
        <c:varyColors val="1"/>
        <c:ser>
          <c:idx val="0"/>
          <c:order val="0"/>
          <c:dPt>
            <c:idx val="0"/>
            <c:spPr>
              <a:solidFill>
                <a:schemeClr val="accent1"/>
              </a:solidFill>
              <a:ln>
                <a:noFill/>
              </a:ln>
              <a:effectLst/>
            </c:spPr>
            <c:extLst xmlns:c16r2="http://schemas.microsoft.com/office/drawing/2015/06/chart">
              <c:ext xmlns:c16="http://schemas.microsoft.com/office/drawing/2014/chart" uri="{C3380CC4-5D6E-409C-BE32-E72D297353CC}">
                <c16:uniqueId val="{00000000-B0CD-46C2-A3E5-9C381AE8B1D9}"/>
              </c:ext>
            </c:extLst>
          </c:dPt>
          <c:dPt>
            <c:idx val="1"/>
            <c:spPr>
              <a:solidFill>
                <a:schemeClr val="accent2"/>
              </a:solidFill>
              <a:ln>
                <a:noFill/>
              </a:ln>
              <a:effectLst/>
            </c:spPr>
            <c:extLst xmlns:c16r2="http://schemas.microsoft.com/office/drawing/2015/06/chart">
              <c:ext xmlns:c16="http://schemas.microsoft.com/office/drawing/2014/chart" uri="{C3380CC4-5D6E-409C-BE32-E72D297353CC}">
                <c16:uniqueId val="{00000001-B0CD-46C2-A3E5-9C381AE8B1D9}"/>
              </c:ext>
            </c:extLst>
          </c:dPt>
          <c:dPt>
            <c:idx val="2"/>
            <c:spPr>
              <a:solidFill>
                <a:schemeClr val="accent3"/>
              </a:solidFill>
              <a:ln>
                <a:noFill/>
              </a:ln>
              <a:effectLst/>
            </c:spPr>
            <c:extLst xmlns:c16r2="http://schemas.microsoft.com/office/drawing/2015/06/chart">
              <c:ext xmlns:c16="http://schemas.microsoft.com/office/drawing/2014/chart" uri="{C3380CC4-5D6E-409C-BE32-E72D297353CC}">
                <c16:uniqueId val="{00000002-B0CD-46C2-A3E5-9C381AE8B1D9}"/>
              </c:ext>
            </c:extLst>
          </c:dPt>
          <c:dPt>
            <c:idx val="3"/>
            <c:spPr>
              <a:solidFill>
                <a:schemeClr val="accent4"/>
              </a:solidFill>
              <a:ln>
                <a:noFill/>
              </a:ln>
              <a:effectLst/>
            </c:spPr>
            <c:extLst xmlns:c16r2="http://schemas.microsoft.com/office/drawing/2015/06/chart">
              <c:ext xmlns:c16="http://schemas.microsoft.com/office/drawing/2014/chart" uri="{C3380CC4-5D6E-409C-BE32-E72D297353CC}">
                <c16:uniqueId val="{00000003-B0CD-46C2-A3E5-9C381AE8B1D9}"/>
              </c:ext>
            </c:extLst>
          </c:dPt>
          <c:dLbls>
            <c:dLbl>
              <c:idx val="0"/>
              <c:layout>
                <c:manualLayout>
                  <c:x val="8.2827189214984498E-2"/>
                  <c:y val="3.2297137736102891E-3"/>
                </c:manualLayout>
              </c:layout>
              <c:dLblPos val="bestFi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B0CD-46C2-A3E5-9C381AE8B1D9}"/>
                </c:ext>
              </c:extLst>
            </c:dLbl>
            <c:dLbl>
              <c:idx val="1"/>
              <c:layout>
                <c:manualLayout>
                  <c:x val="4.4434055118110244E-2"/>
                  <c:y val="-1.8522281337569432E-2"/>
                </c:manualLayout>
              </c:layout>
              <c:dLblPos val="bestFi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B0CD-46C2-A3E5-9C381AE8B1D9}"/>
                </c:ext>
              </c:extLst>
            </c:dLbl>
            <c:dLbl>
              <c:idx val="3"/>
              <c:layout>
                <c:manualLayout>
                  <c:x val="2.3385826771653545E-2"/>
                  <c:y val="0"/>
                </c:manualLayout>
              </c:layout>
              <c:dLblPos val="bestFi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B0CD-46C2-A3E5-9C381AE8B1D9}"/>
                </c:ext>
              </c:extLst>
            </c:dLbl>
            <c:spPr>
              <a:solidFill>
                <a:srgbClr val="FFFF00"/>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2400" b="0" i="0" u="none" strike="noStrike" kern="1200" baseline="0">
                    <a:solidFill>
                      <a:srgbClr val="FF0000"/>
                    </a:solidFill>
                    <a:latin typeface="+mn-lt"/>
                    <a:ea typeface="+mn-ea"/>
                    <a:cs typeface="+mn-cs"/>
                  </a:defRPr>
                </a:pPr>
                <a:endParaRPr lang="sr-Latn-CS"/>
              </a:p>
            </c:txPr>
            <c:dLblPos val="bestFit"/>
            <c:showCatName val="1"/>
            <c:showPercent val="1"/>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List1!$A$35:$A$38</c:f>
              <c:strCache>
                <c:ptCount val="4"/>
                <c:pt idx="0">
                  <c:v>Svaki dan</c:v>
                </c:pt>
                <c:pt idx="1">
                  <c:v>Nekoliko puta tjedno</c:v>
                </c:pt>
                <c:pt idx="2">
                  <c:v>Nekoliko puta mjesečno</c:v>
                </c:pt>
                <c:pt idx="3">
                  <c:v>Nikada</c:v>
                </c:pt>
              </c:strCache>
            </c:strRef>
          </c:cat>
          <c:val>
            <c:numRef>
              <c:f>List1!$B$35:$B$38</c:f>
              <c:numCache>
                <c:formatCode>0%</c:formatCode>
                <c:ptCount val="4"/>
                <c:pt idx="0">
                  <c:v>1.0000000000000005E-2</c:v>
                </c:pt>
                <c:pt idx="1">
                  <c:v>0.53</c:v>
                </c:pt>
                <c:pt idx="2">
                  <c:v>4.0000000000000022E-2</c:v>
                </c:pt>
                <c:pt idx="3">
                  <c:v>0.05</c:v>
                </c:pt>
              </c:numCache>
            </c:numRef>
          </c:val>
          <c:extLst xmlns:c16r2="http://schemas.microsoft.com/office/drawing/2015/06/chart">
            <c:ext xmlns:c16="http://schemas.microsoft.com/office/drawing/2014/chart" uri="{C3380CC4-5D6E-409C-BE32-E72D297353CC}">
              <c16:uniqueId val="{00000004-B0CD-46C2-A3E5-9C381AE8B1D9}"/>
            </c:ext>
          </c:extLst>
        </c:ser>
        <c:dLbls/>
        <c:firstSliceAng val="0"/>
      </c:pieChart>
      <c:spPr>
        <a:noFill/>
        <a:ln>
          <a:noFill/>
        </a:ln>
        <a:effectLst/>
      </c:spPr>
    </c:plotArea>
    <c:plotVisOnly val="1"/>
    <c:dispBlanksAs val="zero"/>
  </c:chart>
  <c:spPr>
    <a:noFill/>
    <a:ln>
      <a:noFill/>
    </a:ln>
    <a:effectLst/>
  </c:spPr>
  <c:txPr>
    <a:bodyPr/>
    <a:lstStyle/>
    <a:p>
      <a:pPr>
        <a:defRPr sz="2400">
          <a:solidFill>
            <a:srgbClr val="FF0000"/>
          </a:solidFill>
        </a:defRPr>
      </a:pPr>
      <a:endParaRPr lang="sr-Latn-CS"/>
    </a:p>
  </c:tx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lang val="hr-HR"/>
  <c:chart>
    <c:autoTitleDeleted val="1"/>
    <c:plotArea>
      <c:layout>
        <c:manualLayout>
          <c:layoutTarget val="inner"/>
          <c:xMode val="edge"/>
          <c:yMode val="edge"/>
          <c:x val="0.41860991807842202"/>
          <c:y val="0"/>
          <c:w val="0.31429541477769835"/>
          <c:h val="0.80394671023135178"/>
        </c:manualLayout>
      </c:layout>
      <c:pieChart>
        <c:varyColors val="1"/>
        <c:ser>
          <c:idx val="0"/>
          <c:order val="0"/>
          <c:dPt>
            <c:idx val="0"/>
            <c:spPr>
              <a:solidFill>
                <a:schemeClr val="accent1"/>
              </a:solidFill>
              <a:ln>
                <a:noFill/>
              </a:ln>
              <a:effectLst/>
            </c:spPr>
            <c:extLst xmlns:c16r2="http://schemas.microsoft.com/office/drawing/2015/06/chart">
              <c:ext xmlns:c16="http://schemas.microsoft.com/office/drawing/2014/chart" uri="{C3380CC4-5D6E-409C-BE32-E72D297353CC}">
                <c16:uniqueId val="{00000000-77EA-490C-9D2C-A716119D65AF}"/>
              </c:ext>
            </c:extLst>
          </c:dPt>
          <c:dPt>
            <c:idx val="1"/>
            <c:spPr>
              <a:solidFill>
                <a:schemeClr val="accent2"/>
              </a:solidFill>
              <a:ln>
                <a:noFill/>
              </a:ln>
              <a:effectLst/>
            </c:spPr>
            <c:extLst xmlns:c16r2="http://schemas.microsoft.com/office/drawing/2015/06/chart">
              <c:ext xmlns:c16="http://schemas.microsoft.com/office/drawing/2014/chart" uri="{C3380CC4-5D6E-409C-BE32-E72D297353CC}">
                <c16:uniqueId val="{00000001-77EA-490C-9D2C-A716119D65AF}"/>
              </c:ext>
            </c:extLst>
          </c:dPt>
          <c:dPt>
            <c:idx val="2"/>
            <c:spPr>
              <a:solidFill>
                <a:schemeClr val="accent3"/>
              </a:solidFill>
              <a:ln>
                <a:noFill/>
              </a:ln>
              <a:effectLst/>
            </c:spPr>
            <c:extLst xmlns:c16r2="http://schemas.microsoft.com/office/drawing/2015/06/chart">
              <c:ext xmlns:c16="http://schemas.microsoft.com/office/drawing/2014/chart" uri="{C3380CC4-5D6E-409C-BE32-E72D297353CC}">
                <c16:uniqueId val="{00000002-77EA-490C-9D2C-A716119D65AF}"/>
              </c:ext>
            </c:extLst>
          </c:dPt>
          <c:dPt>
            <c:idx val="3"/>
            <c:spPr>
              <a:solidFill>
                <a:schemeClr val="accent4"/>
              </a:solidFill>
              <a:ln>
                <a:noFill/>
              </a:ln>
              <a:effectLst/>
            </c:spPr>
            <c:extLst xmlns:c16r2="http://schemas.microsoft.com/office/drawing/2015/06/chart">
              <c:ext xmlns:c16="http://schemas.microsoft.com/office/drawing/2014/chart" uri="{C3380CC4-5D6E-409C-BE32-E72D297353CC}">
                <c16:uniqueId val="{00000003-77EA-490C-9D2C-A716119D65AF}"/>
              </c:ext>
            </c:extLst>
          </c:dPt>
          <c:dLbls>
            <c:dLbl>
              <c:idx val="0"/>
              <c:layout>
                <c:manualLayout>
                  <c:x val="-1.2626262626262626E-2"/>
                  <c:y val="-0.42309250434294804"/>
                </c:manualLayout>
              </c:layout>
              <c:tx>
                <c:rich>
                  <a:bodyPr/>
                  <a:lstStyle/>
                  <a:p>
                    <a:r>
                      <a:rPr lang="hr-HR" dirty="0" smtClean="0"/>
                      <a:t>1-2 puta tjedno</a:t>
                    </a:r>
                  </a:p>
                  <a:p>
                    <a:r>
                      <a:rPr lang="hr-HR" dirty="0" smtClean="0"/>
                      <a:t>58%</a:t>
                    </a:r>
                    <a:endParaRPr lang="hr-HR" dirty="0"/>
                  </a:p>
                </c:rich>
              </c:tx>
              <c:dLblPos val="bestFit"/>
              <c:showCatName val="1"/>
              <c:showPercent val="1"/>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0-77EA-490C-9D2C-A716119D65AF}"/>
                </c:ext>
              </c:extLst>
            </c:dLbl>
            <c:dLbl>
              <c:idx val="1"/>
              <c:layout>
                <c:manualLayout>
                  <c:x val="0.19065656565656558"/>
                  <c:y val="3.5526851509713193E-2"/>
                </c:manualLayout>
              </c:layout>
              <c:tx>
                <c:rich>
                  <a:bodyPr/>
                  <a:lstStyle/>
                  <a:p>
                    <a:r>
                      <a:rPr lang="hr-HR" dirty="0" smtClean="0"/>
                      <a:t>Jednom mjesečno 8%</a:t>
                    </a:r>
                    <a:endParaRPr lang="hr-HR" dirty="0"/>
                  </a:p>
                </c:rich>
              </c:tx>
              <c:dLblPos val="bestFit"/>
              <c:showCatName val="1"/>
              <c:showPercent val="1"/>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1-77EA-490C-9D2C-A716119D65AF}"/>
                </c:ext>
              </c:extLst>
            </c:dLbl>
            <c:dLbl>
              <c:idx val="2"/>
              <c:layout>
                <c:manualLayout>
                  <c:x val="0.10732323232323239"/>
                  <c:y val="7.4283416793036697E-2"/>
                </c:manualLayout>
              </c:layout>
              <c:dLblPos val="bestFi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77EA-490C-9D2C-A716119D65AF}"/>
                </c:ext>
              </c:extLst>
            </c:dLbl>
            <c:dLbl>
              <c:idx val="3"/>
              <c:layout>
                <c:manualLayout>
                  <c:x val="7.9545454545454544E-2"/>
                  <c:y val="0"/>
                </c:manualLayout>
              </c:layout>
              <c:dLblPos val="bestFi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77EA-490C-9D2C-A716119D65AF}"/>
                </c:ext>
              </c:extLst>
            </c:dLbl>
            <c:spPr>
              <a:solidFill>
                <a:srgbClr val="FFFF00"/>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2400" b="0" i="0" u="none" strike="noStrike" kern="1200" baseline="0">
                    <a:solidFill>
                      <a:srgbClr val="FF0000"/>
                    </a:solidFill>
                    <a:latin typeface="+mn-lt"/>
                    <a:ea typeface="+mn-ea"/>
                    <a:cs typeface="+mn-cs"/>
                  </a:defRPr>
                </a:pPr>
                <a:endParaRPr lang="sr-Latn-CS"/>
              </a:p>
            </c:txPr>
            <c:dLblPos val="outEnd"/>
            <c:showCatName val="1"/>
            <c:showPercent val="1"/>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List1!$A$35:$A$38</c:f>
              <c:strCache>
                <c:ptCount val="4"/>
                <c:pt idx="0">
                  <c:v>1-2 puta tjedno 58%</c:v>
                </c:pt>
                <c:pt idx="1">
                  <c:v>Jednom mjesečno 8%</c:v>
                </c:pt>
                <c:pt idx="2">
                  <c:v>Nekoliko puta mjesečno</c:v>
                </c:pt>
                <c:pt idx="3">
                  <c:v>Rijetko</c:v>
                </c:pt>
              </c:strCache>
            </c:strRef>
          </c:cat>
          <c:val>
            <c:numRef>
              <c:f>List1!$B$35:$B$38</c:f>
              <c:numCache>
                <c:formatCode>0%</c:formatCode>
                <c:ptCount val="4"/>
                <c:pt idx="0">
                  <c:v>0.58000000000000007</c:v>
                </c:pt>
                <c:pt idx="1">
                  <c:v>8.0000000000000043E-2</c:v>
                </c:pt>
                <c:pt idx="2">
                  <c:v>0.24000000000000007</c:v>
                </c:pt>
                <c:pt idx="3">
                  <c:v>8.0000000000000043E-2</c:v>
                </c:pt>
              </c:numCache>
            </c:numRef>
          </c:val>
          <c:extLst xmlns:c16r2="http://schemas.microsoft.com/office/drawing/2015/06/chart">
            <c:ext xmlns:c16="http://schemas.microsoft.com/office/drawing/2014/chart" uri="{C3380CC4-5D6E-409C-BE32-E72D297353CC}">
              <c16:uniqueId val="{00000004-77EA-490C-9D2C-A716119D65AF}"/>
            </c:ext>
          </c:extLst>
        </c:ser>
        <c:dLbls/>
        <c:firstSliceAng val="0"/>
      </c:pieChart>
      <c:spPr>
        <a:noFill/>
        <a:ln>
          <a:noFill/>
        </a:ln>
        <a:effectLst/>
      </c:spPr>
    </c:plotArea>
    <c:plotVisOnly val="1"/>
    <c:dispBlanksAs val="zero"/>
  </c:chart>
  <c:spPr>
    <a:noFill/>
    <a:ln>
      <a:noFill/>
    </a:ln>
    <a:effectLst/>
  </c:spPr>
  <c:txPr>
    <a:bodyPr/>
    <a:lstStyle/>
    <a:p>
      <a:pPr>
        <a:defRPr sz="2400">
          <a:solidFill>
            <a:srgbClr val="FF0000"/>
          </a:solidFill>
        </a:defRPr>
      </a:pPr>
      <a:endParaRPr lang="sr-Latn-C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hr-HR"/>
  <c:chart>
    <c:autoTitleDeleted val="1"/>
    <c:plotArea>
      <c:layout>
        <c:manualLayout>
          <c:layoutTarget val="inner"/>
          <c:xMode val="edge"/>
          <c:yMode val="edge"/>
          <c:x val="0.53477153424003832"/>
          <c:y val="0.1044860724315447"/>
          <c:w val="0.31429541477769829"/>
          <c:h val="0.80394671023135178"/>
        </c:manualLayout>
      </c:layout>
      <c:pieChart>
        <c:varyColors val="1"/>
        <c:ser>
          <c:idx val="0"/>
          <c:order val="0"/>
          <c:dPt>
            <c:idx val="0"/>
            <c:spPr>
              <a:solidFill>
                <a:schemeClr val="accent1"/>
              </a:solidFill>
              <a:ln>
                <a:noFill/>
              </a:ln>
              <a:effectLst/>
            </c:spPr>
            <c:extLst xmlns:c16r2="http://schemas.microsoft.com/office/drawing/2015/06/chart">
              <c:ext xmlns:c16="http://schemas.microsoft.com/office/drawing/2014/chart" uri="{C3380CC4-5D6E-409C-BE32-E72D297353CC}">
                <c16:uniqueId val="{00000000-56BA-4933-873C-8A7EAAB7F6A3}"/>
              </c:ext>
            </c:extLst>
          </c:dPt>
          <c:dPt>
            <c:idx val="1"/>
            <c:spPr>
              <a:solidFill>
                <a:schemeClr val="accent2"/>
              </a:solidFill>
              <a:ln>
                <a:noFill/>
              </a:ln>
              <a:effectLst/>
            </c:spPr>
            <c:extLst xmlns:c16r2="http://schemas.microsoft.com/office/drawing/2015/06/chart">
              <c:ext xmlns:c16="http://schemas.microsoft.com/office/drawing/2014/chart" uri="{C3380CC4-5D6E-409C-BE32-E72D297353CC}">
                <c16:uniqueId val="{00000001-56BA-4933-873C-8A7EAAB7F6A3}"/>
              </c:ext>
            </c:extLst>
          </c:dPt>
          <c:dPt>
            <c:idx val="2"/>
            <c:spPr>
              <a:solidFill>
                <a:schemeClr val="accent3"/>
              </a:solidFill>
              <a:ln>
                <a:noFill/>
              </a:ln>
              <a:effectLst/>
            </c:spPr>
            <c:extLst xmlns:c16r2="http://schemas.microsoft.com/office/drawing/2015/06/chart">
              <c:ext xmlns:c16="http://schemas.microsoft.com/office/drawing/2014/chart" uri="{C3380CC4-5D6E-409C-BE32-E72D297353CC}">
                <c16:uniqueId val="{00000002-56BA-4933-873C-8A7EAAB7F6A3}"/>
              </c:ext>
            </c:extLst>
          </c:dPt>
          <c:dPt>
            <c:idx val="3"/>
            <c:spPr>
              <a:solidFill>
                <a:schemeClr val="accent4"/>
              </a:solidFill>
              <a:ln>
                <a:noFill/>
              </a:ln>
              <a:effectLst/>
            </c:spPr>
            <c:extLst xmlns:c16r2="http://schemas.microsoft.com/office/drawing/2015/06/chart">
              <c:ext xmlns:c16="http://schemas.microsoft.com/office/drawing/2014/chart" uri="{C3380CC4-5D6E-409C-BE32-E72D297353CC}">
                <c16:uniqueId val="{00000003-56BA-4933-873C-8A7EAAB7F6A3}"/>
              </c:ext>
            </c:extLst>
          </c:dPt>
          <c:dLbls>
            <c:dLbl>
              <c:idx val="0"/>
              <c:layout>
                <c:manualLayout>
                  <c:x val="-6.3131313131314084E-3"/>
                  <c:y val="-0.19378282641661732"/>
                </c:manualLayout>
              </c:layout>
              <c:tx>
                <c:rich>
                  <a:bodyPr/>
                  <a:lstStyle/>
                  <a:p>
                    <a:r>
                      <a:rPr lang="hr-HR" dirty="0" smtClean="0"/>
                      <a:t>Jednom dnevno 41%</a:t>
                    </a:r>
                    <a:endParaRPr lang="en-US" baseline="0" dirty="0"/>
                  </a:p>
                </c:rich>
              </c:tx>
              <c:dLblPos val="bestFit"/>
              <c:showCatName val="1"/>
              <c:showPercent val="1"/>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0-56BA-4933-873C-8A7EAAB7F6A3}"/>
                </c:ext>
              </c:extLst>
            </c:dLbl>
            <c:dLbl>
              <c:idx val="1"/>
              <c:tx>
                <c:rich>
                  <a:bodyPr/>
                  <a:lstStyle/>
                  <a:p>
                    <a:r>
                      <a:rPr lang="hr-HR" dirty="0" smtClean="0"/>
                      <a:t>Više puta dnevno 2%</a:t>
                    </a:r>
                    <a:endParaRPr lang="en-US" baseline="0" dirty="0"/>
                  </a:p>
                </c:rich>
              </c:tx>
              <c:dLblPos val="outEnd"/>
              <c:showCatName val="1"/>
              <c:showPercent val="1"/>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1-56BA-4933-873C-8A7EAAB7F6A3}"/>
                </c:ext>
              </c:extLst>
            </c:dLbl>
            <c:dLbl>
              <c:idx val="2"/>
              <c:tx>
                <c:rich>
                  <a:bodyPr/>
                  <a:lstStyle/>
                  <a:p>
                    <a:r>
                      <a:rPr lang="hr-HR" dirty="0" smtClean="0"/>
                      <a:t>Nekoliko puta tjedno 31%</a:t>
                    </a:r>
                    <a:endParaRPr lang="en-US" baseline="0" dirty="0"/>
                  </a:p>
                </c:rich>
              </c:tx>
              <c:dLblPos val="outEnd"/>
              <c:showCatName val="1"/>
              <c:showPercent val="1"/>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2-56BA-4933-873C-8A7EAAB7F6A3}"/>
                </c:ext>
              </c:extLst>
            </c:dLbl>
            <c:dLbl>
              <c:idx val="3"/>
              <c:tx>
                <c:rich>
                  <a:bodyPr/>
                  <a:lstStyle/>
                  <a:p>
                    <a:r>
                      <a:rPr lang="hr-HR" dirty="0" smtClean="0"/>
                      <a:t>Nekoliko puta mjesečno 7%</a:t>
                    </a:r>
                    <a:endParaRPr lang="en-US" baseline="0" dirty="0"/>
                  </a:p>
                </c:rich>
              </c:tx>
              <c:dLblPos val="outEnd"/>
              <c:showCatName val="1"/>
              <c:showPercent val="1"/>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3-56BA-4933-873C-8A7EAAB7F6A3}"/>
                </c:ext>
              </c:extLst>
            </c:dLbl>
            <c:spPr>
              <a:solidFill>
                <a:srgbClr val="FFFF00"/>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2400" b="0" i="0" u="none" strike="noStrike" kern="1200" baseline="0">
                    <a:solidFill>
                      <a:srgbClr val="FF0000"/>
                    </a:solidFill>
                    <a:latin typeface="+mn-lt"/>
                    <a:ea typeface="+mn-ea"/>
                    <a:cs typeface="+mn-cs"/>
                  </a:defRPr>
                </a:pPr>
                <a:endParaRPr lang="sr-Latn-CS"/>
              </a:p>
            </c:txPr>
            <c:dLblPos val="outEnd"/>
            <c:showCatName val="1"/>
            <c:showPercent val="1"/>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List1!$A$35:$A$38</c:f>
              <c:strCache>
                <c:ptCount val="4"/>
                <c:pt idx="0">
                  <c:v>Jednom dnevno 41%</c:v>
                </c:pt>
                <c:pt idx="1">
                  <c:v>Više puta dnevno 2%</c:v>
                </c:pt>
                <c:pt idx="2">
                  <c:v>Nekoliko puta tjedno 31%</c:v>
                </c:pt>
                <c:pt idx="3">
                  <c:v>Nekoliko puta mjesečno 7%</c:v>
                </c:pt>
              </c:strCache>
            </c:strRef>
          </c:cat>
          <c:val>
            <c:numRef>
              <c:f>List1!$B$35:$B$38</c:f>
              <c:numCache>
                <c:formatCode>0%</c:formatCode>
                <c:ptCount val="4"/>
                <c:pt idx="0">
                  <c:v>0.41000000000000014</c:v>
                </c:pt>
                <c:pt idx="1">
                  <c:v>2.0000000000000011E-2</c:v>
                </c:pt>
                <c:pt idx="2">
                  <c:v>0.31000000000000016</c:v>
                </c:pt>
                <c:pt idx="3">
                  <c:v>7.0000000000000021E-2</c:v>
                </c:pt>
              </c:numCache>
            </c:numRef>
          </c:val>
          <c:extLst xmlns:c16r2="http://schemas.microsoft.com/office/drawing/2015/06/chart">
            <c:ext xmlns:c16="http://schemas.microsoft.com/office/drawing/2014/chart" uri="{C3380CC4-5D6E-409C-BE32-E72D297353CC}">
              <c16:uniqueId val="{00000004-56BA-4933-873C-8A7EAAB7F6A3}"/>
            </c:ext>
          </c:extLst>
        </c:ser>
        <c:dLbls/>
        <c:firstSliceAng val="0"/>
      </c:pieChart>
      <c:spPr>
        <a:noFill/>
        <a:ln>
          <a:noFill/>
        </a:ln>
        <a:effectLst/>
      </c:spPr>
    </c:plotArea>
    <c:plotVisOnly val="1"/>
    <c:dispBlanksAs val="zero"/>
  </c:chart>
  <c:spPr>
    <a:noFill/>
    <a:ln>
      <a:noFill/>
    </a:ln>
    <a:effectLst/>
  </c:spPr>
  <c:txPr>
    <a:bodyPr/>
    <a:lstStyle/>
    <a:p>
      <a:pPr>
        <a:defRPr sz="2400">
          <a:solidFill>
            <a:srgbClr val="FF0000"/>
          </a:solidFill>
        </a:defRPr>
      </a:pPr>
      <a:endParaRPr lang="sr-Latn-C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hr-HR"/>
  <c:chart>
    <c:autoTitleDeleted val="1"/>
    <c:plotArea>
      <c:layout/>
      <c:pieChart>
        <c:varyColors val="1"/>
        <c:ser>
          <c:idx val="0"/>
          <c:order val="0"/>
          <c:dPt>
            <c:idx val="0"/>
            <c:spPr>
              <a:solidFill>
                <a:schemeClr val="accent1"/>
              </a:solidFill>
              <a:ln>
                <a:noFill/>
              </a:ln>
              <a:effectLst/>
            </c:spPr>
            <c:extLst xmlns:c16r2="http://schemas.microsoft.com/office/drawing/2015/06/chart">
              <c:ext xmlns:c16="http://schemas.microsoft.com/office/drawing/2014/chart" uri="{C3380CC4-5D6E-409C-BE32-E72D297353CC}">
                <c16:uniqueId val="{00000000-C3B2-4A01-9EF1-ED95A3ED414E}"/>
              </c:ext>
            </c:extLst>
          </c:dPt>
          <c:dPt>
            <c:idx val="1"/>
            <c:spPr>
              <a:solidFill>
                <a:schemeClr val="accent2"/>
              </a:solidFill>
              <a:ln>
                <a:noFill/>
              </a:ln>
              <a:effectLst/>
            </c:spPr>
            <c:extLst xmlns:c16r2="http://schemas.microsoft.com/office/drawing/2015/06/chart">
              <c:ext xmlns:c16="http://schemas.microsoft.com/office/drawing/2014/chart" uri="{C3380CC4-5D6E-409C-BE32-E72D297353CC}">
                <c16:uniqueId val="{00000001-C3B2-4A01-9EF1-ED95A3ED414E}"/>
              </c:ext>
            </c:extLst>
          </c:dPt>
          <c:dPt>
            <c:idx val="2"/>
            <c:spPr>
              <a:solidFill>
                <a:schemeClr val="accent3"/>
              </a:solidFill>
              <a:ln>
                <a:noFill/>
              </a:ln>
              <a:effectLst/>
            </c:spPr>
            <c:extLst xmlns:c16r2="http://schemas.microsoft.com/office/drawing/2015/06/chart">
              <c:ext xmlns:c16="http://schemas.microsoft.com/office/drawing/2014/chart" uri="{C3380CC4-5D6E-409C-BE32-E72D297353CC}">
                <c16:uniqueId val="{00000002-C3B2-4A01-9EF1-ED95A3ED414E}"/>
              </c:ext>
            </c:extLst>
          </c:dPt>
          <c:dPt>
            <c:idx val="3"/>
            <c:spPr>
              <a:solidFill>
                <a:schemeClr val="accent4"/>
              </a:solidFill>
              <a:ln>
                <a:noFill/>
              </a:ln>
              <a:effectLst/>
            </c:spPr>
            <c:extLst xmlns:c16r2="http://schemas.microsoft.com/office/drawing/2015/06/chart">
              <c:ext xmlns:c16="http://schemas.microsoft.com/office/drawing/2014/chart" uri="{C3380CC4-5D6E-409C-BE32-E72D297353CC}">
                <c16:uniqueId val="{00000003-C3B2-4A01-9EF1-ED95A3ED414E}"/>
              </c:ext>
            </c:extLst>
          </c:dPt>
          <c:dPt>
            <c:idx val="4"/>
            <c:spPr>
              <a:solidFill>
                <a:schemeClr val="accent5"/>
              </a:solidFill>
              <a:ln>
                <a:noFill/>
              </a:ln>
              <a:effectLst/>
            </c:spPr>
            <c:extLst xmlns:c16r2="http://schemas.microsoft.com/office/drawing/2015/06/chart">
              <c:ext xmlns:c16="http://schemas.microsoft.com/office/drawing/2014/chart" uri="{C3380CC4-5D6E-409C-BE32-E72D297353CC}">
                <c16:uniqueId val="{00000004-C3B2-4A01-9EF1-ED95A3ED414E}"/>
              </c:ext>
            </c:extLst>
          </c:dPt>
          <c:dLbls>
            <c:dLbl>
              <c:idx val="0"/>
              <c:layout>
                <c:manualLayout>
                  <c:x val="-4.7979797979797893E-2"/>
                  <c:y val="-0.122729123397191"/>
                </c:manualLayout>
              </c:layout>
              <c:tx>
                <c:rich>
                  <a:bodyPr/>
                  <a:lstStyle/>
                  <a:p>
                    <a:r>
                      <a:rPr lang="hr-HR" dirty="0" smtClean="0"/>
                      <a:t>Svaki dan</a:t>
                    </a:r>
                    <a:r>
                      <a:rPr lang="en-US" baseline="0" dirty="0"/>
                      <a:t>
</a:t>
                    </a:r>
                    <a:r>
                      <a:rPr lang="en-US" baseline="0" dirty="0" smtClean="0"/>
                      <a:t>41%</a:t>
                    </a:r>
                  </a:p>
                </c:rich>
              </c:tx>
              <c:dLblPos val="bestFit"/>
              <c:showCatName val="1"/>
              <c:showPercent val="1"/>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0-C3B2-4A01-9EF1-ED95A3ED414E}"/>
                </c:ext>
              </c:extLst>
            </c:dLbl>
            <c:dLbl>
              <c:idx val="1"/>
              <c:tx>
                <c:rich>
                  <a:bodyPr/>
                  <a:lstStyle/>
                  <a:p>
                    <a:r>
                      <a:rPr lang="en-US" dirty="0"/>
                      <a:t>Više puta </a:t>
                    </a:r>
                    <a:r>
                      <a:rPr lang="en-US" dirty="0" err="1"/>
                      <a:t>dnevno</a:t>
                    </a:r>
                    <a:r>
                      <a:rPr lang="en-US" dirty="0"/>
                      <a:t> 
</a:t>
                    </a:r>
                    <a:r>
                      <a:rPr lang="en-US" dirty="0" smtClean="0"/>
                      <a:t>30%</a:t>
                    </a:r>
                    <a:endParaRPr lang="en-US" dirty="0"/>
                  </a:p>
                </c:rich>
              </c:tx>
              <c:dLblPos val="outEnd"/>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C3B2-4A01-9EF1-ED95A3ED414E}"/>
                </c:ext>
              </c:extLst>
            </c:dLbl>
            <c:dLbl>
              <c:idx val="2"/>
              <c:layout>
                <c:manualLayout>
                  <c:x val="3.9877381124905409E-2"/>
                  <c:y val="0.22085892415618219"/>
                </c:manualLayout>
              </c:layout>
              <c:tx>
                <c:rich>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r>
                      <a:rPr lang="hr-HR" sz="2000" baseline="0" dirty="0" smtClean="0">
                        <a:solidFill>
                          <a:srgbClr val="FF0000"/>
                        </a:solidFill>
                      </a:rPr>
                      <a:t>Nekoliko puta tjedno</a:t>
                    </a:r>
                    <a:r>
                      <a:rPr lang="en-US" sz="2000" baseline="0" dirty="0" smtClean="0">
                        <a:solidFill>
                          <a:srgbClr val="FF0000"/>
                        </a:solidFill>
                      </a:rPr>
                      <a:t> 21%</a:t>
                    </a:r>
                    <a:endParaRPr lang="en-US" sz="2000" dirty="0">
                      <a:solidFill>
                        <a:srgbClr val="FF0000"/>
                      </a:solidFill>
                    </a:endParaRPr>
                  </a:p>
                </c:rich>
              </c:tx>
              <c:spPr>
                <a:solidFill>
                  <a:srgbClr val="FFFF00"/>
                </a:solidFill>
                <a:ln>
                  <a:noFill/>
                </a:ln>
                <a:effectLst/>
              </c:spPr>
              <c:dLblPos val="bestFit"/>
              <c:showVal val="1"/>
              <c:extLst xmlns:c16r2="http://schemas.microsoft.com/office/drawing/2015/06/chart">
                <c:ext xmlns:c15="http://schemas.microsoft.com/office/drawing/2012/chart" uri="{CE6537A1-D6FC-4f65-9D91-7224C49458BB}">
                  <c15:layout>
                    <c:manualLayout>
                      <c:w val="0.21212678936605314"/>
                      <c:h val="0.3166626174790419"/>
                    </c:manualLayout>
                  </c15:layout>
                </c:ext>
                <c:ext xmlns:c16="http://schemas.microsoft.com/office/drawing/2014/chart" uri="{C3380CC4-5D6E-409C-BE32-E72D297353CC}">
                  <c16:uniqueId val="{00000002-C3B2-4A01-9EF1-ED95A3ED414E}"/>
                </c:ext>
              </c:extLst>
            </c:dLbl>
            <c:dLbl>
              <c:idx val="3"/>
              <c:layout>
                <c:manualLayout>
                  <c:x val="-6.339468302658488E-2"/>
                  <c:y val="5.7259721077528768E-2"/>
                </c:manualLayout>
              </c:layout>
              <c:tx>
                <c:rich>
                  <a:bodyPr/>
                  <a:lstStyle/>
                  <a:p>
                    <a:r>
                      <a:rPr lang="hr-HR" dirty="0" smtClean="0"/>
                      <a:t>Rijetko</a:t>
                    </a:r>
                  </a:p>
                  <a:p>
                    <a:r>
                      <a:rPr lang="hr-HR" baseline="0" dirty="0" smtClean="0"/>
                      <a:t>6%</a:t>
                    </a:r>
                    <a:endParaRPr lang="en-US" baseline="0" dirty="0" smtClean="0"/>
                  </a:p>
                </c:rich>
              </c:tx>
              <c:dLblPos val="bestFit"/>
              <c:showCatName val="1"/>
              <c:showPercent val="1"/>
              <c:extLst xmlns:c16r2="http://schemas.microsoft.com/office/drawing/2015/06/chart">
                <c:ext xmlns:c15="http://schemas.microsoft.com/office/drawing/2012/chart" uri="{CE6537A1-D6FC-4f65-9D91-7224C49458BB}">
                  <c15:layout>
                    <c:manualLayout>
                      <c:w val="0.15527108191230699"/>
                      <c:h val="0.32984794033756054"/>
                    </c:manualLayout>
                  </c15:layout>
                  <c15:dlblFieldTable/>
                  <c15:showDataLabelsRange val="0"/>
                </c:ext>
                <c:ext xmlns:c16="http://schemas.microsoft.com/office/drawing/2014/chart" uri="{C3380CC4-5D6E-409C-BE32-E72D297353CC}">
                  <c16:uniqueId val="{00000003-C3B2-4A01-9EF1-ED95A3ED414E}"/>
                </c:ext>
              </c:extLst>
            </c:dLbl>
            <c:dLbl>
              <c:idx val="4"/>
              <c:layout>
                <c:manualLayout>
                  <c:x val="0.10020457948891362"/>
                  <c:y val="0"/>
                </c:manualLayout>
              </c:layout>
              <c:tx>
                <c:rich>
                  <a:bodyPr/>
                  <a:lstStyle/>
                  <a:p>
                    <a:r>
                      <a:rPr lang="hr-HR" dirty="0" smtClean="0"/>
                      <a:t>Nikada 2%</a:t>
                    </a:r>
                    <a:endParaRPr lang="en-US" baseline="0" dirty="0" smtClean="0"/>
                  </a:p>
                </c:rich>
              </c:tx>
              <c:dLblPos val="bestFit"/>
              <c:showCatName val="1"/>
              <c:showPercent val="1"/>
              <c:extLst xmlns:c16r2="http://schemas.microsoft.com/office/drawing/2015/06/chart">
                <c:ext xmlns:c15="http://schemas.microsoft.com/office/drawing/2012/chart" uri="{CE6537A1-D6FC-4f65-9D91-7224C49458BB}">
                  <c15:layout>
                    <c:manualLayout>
                      <c:w val="0.15276717710899632"/>
                      <c:h val="0.28076817941396448"/>
                    </c:manualLayout>
                  </c15:layout>
                  <c15:dlblFieldTable/>
                  <c15:showDataLabelsRange val="0"/>
                </c:ext>
                <c:ext xmlns:c16="http://schemas.microsoft.com/office/drawing/2014/chart" uri="{C3380CC4-5D6E-409C-BE32-E72D297353CC}">
                  <c16:uniqueId val="{00000004-C3B2-4A01-9EF1-ED95A3ED414E}"/>
                </c:ext>
              </c:extLst>
            </c:dLbl>
            <c:spPr>
              <a:solidFill>
                <a:srgbClr val="FFFF00"/>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2400" b="0" i="0" u="none" strike="noStrike" kern="1200" baseline="0">
                    <a:solidFill>
                      <a:srgbClr val="FF0000"/>
                    </a:solidFill>
                    <a:latin typeface="+mn-lt"/>
                    <a:ea typeface="+mn-ea"/>
                    <a:cs typeface="+mn-cs"/>
                  </a:defRPr>
                </a:pPr>
                <a:endParaRPr lang="sr-Latn-CS"/>
              </a:p>
            </c:txPr>
            <c:dLblPos val="out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List1!$A$35:$A$39</c:f>
              <c:strCache>
                <c:ptCount val="5"/>
                <c:pt idx="0">
                  <c:v>svaki dan</c:v>
                </c:pt>
                <c:pt idx="1">
                  <c:v>Više puta dnevno 2%</c:v>
                </c:pt>
                <c:pt idx="2">
                  <c:v>Nekoliko puta tjedno 31%</c:v>
                </c:pt>
                <c:pt idx="3">
                  <c:v>rijetko</c:v>
                </c:pt>
                <c:pt idx="4">
                  <c:v>nikada</c:v>
                </c:pt>
              </c:strCache>
            </c:strRef>
          </c:cat>
          <c:val>
            <c:numRef>
              <c:f>List1!$B$35:$B$39</c:f>
              <c:numCache>
                <c:formatCode>0%</c:formatCode>
                <c:ptCount val="5"/>
                <c:pt idx="0">
                  <c:v>0.41000000000000014</c:v>
                </c:pt>
                <c:pt idx="1">
                  <c:v>0.30000000000000016</c:v>
                </c:pt>
                <c:pt idx="2">
                  <c:v>0.21000000000000008</c:v>
                </c:pt>
                <c:pt idx="3">
                  <c:v>8.0000000000000043E-2</c:v>
                </c:pt>
                <c:pt idx="4">
                  <c:v>6.0000000000000026E-2</c:v>
                </c:pt>
              </c:numCache>
            </c:numRef>
          </c:val>
          <c:extLst xmlns:c16r2="http://schemas.microsoft.com/office/drawing/2015/06/chart">
            <c:ext xmlns:c16="http://schemas.microsoft.com/office/drawing/2014/chart" uri="{C3380CC4-5D6E-409C-BE32-E72D297353CC}">
              <c16:uniqueId val="{00000005-C3B2-4A01-9EF1-ED95A3ED414E}"/>
            </c:ext>
          </c:extLst>
        </c:ser>
        <c:dLbls/>
        <c:firstSliceAng val="0"/>
      </c:pieChart>
      <c:spPr>
        <a:noFill/>
        <a:ln>
          <a:noFill/>
        </a:ln>
        <a:effectLst/>
      </c:spPr>
    </c:plotArea>
    <c:plotVisOnly val="1"/>
    <c:dispBlanksAs val="zero"/>
  </c:chart>
  <c:spPr>
    <a:noFill/>
    <a:ln>
      <a:noFill/>
    </a:ln>
    <a:effectLst/>
  </c:spPr>
  <c:txPr>
    <a:bodyPr/>
    <a:lstStyle/>
    <a:p>
      <a:pPr>
        <a:defRPr/>
      </a:pPr>
      <a:endParaRPr lang="sr-Latn-C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hr-HR"/>
  <c:chart>
    <c:autoTitleDeleted val="1"/>
    <c:plotArea>
      <c:layout/>
      <c:pieChart>
        <c:varyColors val="1"/>
        <c:ser>
          <c:idx val="0"/>
          <c:order val="0"/>
          <c:explosion val="14"/>
          <c:dPt>
            <c:idx val="0"/>
            <c:explosion val="0"/>
            <c:spPr>
              <a:solidFill>
                <a:schemeClr val="accent1"/>
              </a:solidFill>
              <a:ln>
                <a:noFill/>
              </a:ln>
              <a:effectLst/>
            </c:spPr>
            <c:extLst xmlns:c16r2="http://schemas.microsoft.com/office/drawing/2015/06/chart">
              <c:ext xmlns:c16="http://schemas.microsoft.com/office/drawing/2014/chart" uri="{C3380CC4-5D6E-409C-BE32-E72D297353CC}">
                <c16:uniqueId val="{00000000-658E-4118-A6EF-89178808BB96}"/>
              </c:ext>
            </c:extLst>
          </c:dPt>
          <c:dPt>
            <c:idx val="1"/>
            <c:explosion val="0"/>
            <c:spPr>
              <a:solidFill>
                <a:schemeClr val="accent2"/>
              </a:solidFill>
              <a:ln>
                <a:noFill/>
              </a:ln>
              <a:effectLst/>
            </c:spPr>
            <c:extLst xmlns:c16r2="http://schemas.microsoft.com/office/drawing/2015/06/chart">
              <c:ext xmlns:c16="http://schemas.microsoft.com/office/drawing/2014/chart" uri="{C3380CC4-5D6E-409C-BE32-E72D297353CC}">
                <c16:uniqueId val="{00000001-658E-4118-A6EF-89178808BB96}"/>
              </c:ext>
            </c:extLst>
          </c:dPt>
          <c:dPt>
            <c:idx val="2"/>
            <c:explosion val="0"/>
            <c:spPr>
              <a:solidFill>
                <a:schemeClr val="accent3"/>
              </a:solidFill>
              <a:ln>
                <a:noFill/>
              </a:ln>
              <a:effectLst/>
            </c:spPr>
            <c:extLst xmlns:c16r2="http://schemas.microsoft.com/office/drawing/2015/06/chart">
              <c:ext xmlns:c16="http://schemas.microsoft.com/office/drawing/2014/chart" uri="{C3380CC4-5D6E-409C-BE32-E72D297353CC}">
                <c16:uniqueId val="{00000002-658E-4118-A6EF-89178808BB96}"/>
              </c:ext>
            </c:extLst>
          </c:dPt>
          <c:dPt>
            <c:idx val="3"/>
            <c:explosion val="3"/>
            <c:spPr>
              <a:solidFill>
                <a:schemeClr val="accent4"/>
              </a:solidFill>
              <a:ln>
                <a:noFill/>
              </a:ln>
              <a:effectLst/>
            </c:spPr>
            <c:extLst xmlns:c16r2="http://schemas.microsoft.com/office/drawing/2015/06/chart">
              <c:ext xmlns:c16="http://schemas.microsoft.com/office/drawing/2014/chart" uri="{C3380CC4-5D6E-409C-BE32-E72D297353CC}">
                <c16:uniqueId val="{00000003-658E-4118-A6EF-89178808BB96}"/>
              </c:ext>
            </c:extLst>
          </c:dPt>
          <c:dPt>
            <c:idx val="4"/>
            <c:explosion val="0"/>
            <c:spPr>
              <a:solidFill>
                <a:schemeClr val="accent5"/>
              </a:solidFill>
              <a:ln>
                <a:noFill/>
              </a:ln>
              <a:effectLst/>
            </c:spPr>
            <c:extLst xmlns:c16r2="http://schemas.microsoft.com/office/drawing/2015/06/chart">
              <c:ext xmlns:c16="http://schemas.microsoft.com/office/drawing/2014/chart" uri="{C3380CC4-5D6E-409C-BE32-E72D297353CC}">
                <c16:uniqueId val="{00000004-658E-4118-A6EF-89178808BB96}"/>
              </c:ext>
            </c:extLst>
          </c:dPt>
          <c:dLbls>
            <c:dLbl>
              <c:idx val="1"/>
              <c:tx>
                <c:rich>
                  <a:bodyPr/>
                  <a:lstStyle/>
                  <a:p>
                    <a:r>
                      <a:rPr lang="en-US" baseline="0" dirty="0" err="1"/>
                      <a:t>više</a:t>
                    </a:r>
                    <a:r>
                      <a:rPr lang="en-US" baseline="0" dirty="0"/>
                      <a:t> puta </a:t>
                    </a:r>
                    <a:r>
                      <a:rPr lang="en-US" baseline="0" dirty="0" err="1"/>
                      <a:t>dnevno</a:t>
                    </a:r>
                    <a:r>
                      <a:rPr lang="en-US" baseline="0" dirty="0"/>
                      <a:t>
</a:t>
                    </a:r>
                    <a:r>
                      <a:rPr lang="hr-HR" baseline="0" dirty="0" smtClean="0"/>
                      <a:t>10%</a:t>
                    </a:r>
                    <a:endParaRPr lang="en-US" baseline="0" dirty="0"/>
                  </a:p>
                </c:rich>
              </c:tx>
              <c:dLblPos val="outEnd"/>
              <c:showCatName val="1"/>
              <c:showPercent val="1"/>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1-658E-4118-A6EF-89178808BB96}"/>
                </c:ext>
              </c:extLst>
            </c:dLbl>
            <c:dLbl>
              <c:idx val="2"/>
              <c:layout>
                <c:manualLayout>
                  <c:x val="-1.2626262626262627E-3"/>
                  <c:y val="6.7823989245816133E-2"/>
                </c:manualLayout>
              </c:layout>
              <c:dLblPos val="bestFi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658E-4118-A6EF-89178808BB96}"/>
                </c:ext>
              </c:extLst>
            </c:dLbl>
            <c:dLbl>
              <c:idx val="3"/>
              <c:layout>
                <c:manualLayout>
                  <c:x val="8.8383838383838398E-3"/>
                  <c:y val="9.3661699434698431E-2"/>
                </c:manualLayout>
              </c:layout>
              <c:dLblPos val="bestFi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658E-4118-A6EF-89178808BB96}"/>
                </c:ext>
              </c:extLst>
            </c:dLbl>
            <c:dLbl>
              <c:idx val="4"/>
              <c:layout>
                <c:manualLayout>
                  <c:x val="3.4090909090909088E-2"/>
                  <c:y val="0"/>
                </c:manualLayout>
              </c:layout>
              <c:dLblPos val="bestFi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658E-4118-A6EF-89178808BB96}"/>
                </c:ext>
              </c:extLst>
            </c:dLbl>
            <c:spPr>
              <a:solidFill>
                <a:srgbClr val="FFFF00"/>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2400" b="0" i="0" u="none" strike="noStrike" kern="1200" baseline="0">
                    <a:solidFill>
                      <a:srgbClr val="FF0000"/>
                    </a:solidFill>
                    <a:latin typeface="+mn-lt"/>
                    <a:ea typeface="+mn-ea"/>
                    <a:cs typeface="+mn-cs"/>
                  </a:defRPr>
                </a:pPr>
                <a:endParaRPr lang="sr-Latn-CS"/>
              </a:p>
            </c:txPr>
            <c:dLblPos val="outEnd"/>
            <c:showCatName val="1"/>
            <c:showPercent val="1"/>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List1!$A$35:$A$39</c:f>
              <c:strCache>
                <c:ptCount val="5"/>
                <c:pt idx="0">
                  <c:v>svaki dan</c:v>
                </c:pt>
                <c:pt idx="1">
                  <c:v>Više puta dnevno 2%</c:v>
                </c:pt>
                <c:pt idx="2">
                  <c:v>Nekoliko puta mjesečno</c:v>
                </c:pt>
                <c:pt idx="3">
                  <c:v>rijetko</c:v>
                </c:pt>
                <c:pt idx="4">
                  <c:v>nikada</c:v>
                </c:pt>
              </c:strCache>
            </c:strRef>
          </c:cat>
          <c:val>
            <c:numRef>
              <c:f>List1!$B$35:$B$39</c:f>
              <c:numCache>
                <c:formatCode>_-* #,##0.00\ _k_n_-;\-* #,##0.00\ _k_n_-;_-* "-"??\ _k_n_-;_-@_-</c:formatCode>
                <c:ptCount val="5"/>
                <c:pt idx="0">
                  <c:v>0.27</c:v>
                </c:pt>
                <c:pt idx="1">
                  <c:v>0.1</c:v>
                </c:pt>
                <c:pt idx="2">
                  <c:v>0.49000000000000016</c:v>
                </c:pt>
                <c:pt idx="3">
                  <c:v>8.0000000000000043E-2</c:v>
                </c:pt>
                <c:pt idx="4">
                  <c:v>6.0000000000000026E-2</c:v>
                </c:pt>
              </c:numCache>
            </c:numRef>
          </c:val>
          <c:extLst xmlns:c16r2="http://schemas.microsoft.com/office/drawing/2015/06/chart">
            <c:ext xmlns:c16="http://schemas.microsoft.com/office/drawing/2014/chart" uri="{C3380CC4-5D6E-409C-BE32-E72D297353CC}">
              <c16:uniqueId val="{00000005-658E-4118-A6EF-89178808BB96}"/>
            </c:ext>
          </c:extLst>
        </c:ser>
        <c:dLbls/>
        <c:firstSliceAng val="0"/>
      </c:pieChart>
      <c:spPr>
        <a:noFill/>
        <a:ln>
          <a:noFill/>
        </a:ln>
        <a:effectLst/>
      </c:spPr>
    </c:plotArea>
    <c:plotVisOnly val="1"/>
    <c:dispBlanksAs val="zero"/>
  </c:chart>
  <c:spPr>
    <a:noFill/>
    <a:ln>
      <a:noFill/>
    </a:ln>
    <a:effectLst/>
  </c:spPr>
  <c:txPr>
    <a:bodyPr/>
    <a:lstStyle/>
    <a:p>
      <a:pPr>
        <a:defRPr/>
      </a:pPr>
      <a:endParaRPr lang="sr-Latn-C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hr-HR"/>
  <c:chart>
    <c:autoTitleDeleted val="1"/>
    <c:plotArea>
      <c:layout>
        <c:manualLayout>
          <c:layoutTarget val="inner"/>
          <c:xMode val="edge"/>
          <c:yMode val="edge"/>
          <c:x val="0.30876143322993732"/>
          <c:y val="0.12386435507320651"/>
          <c:w val="0.31429541477769835"/>
          <c:h val="0.80394671023135178"/>
        </c:manualLayout>
      </c:layout>
      <c:pieChart>
        <c:varyColors val="1"/>
        <c:ser>
          <c:idx val="0"/>
          <c:order val="0"/>
          <c:dPt>
            <c:idx val="0"/>
            <c:spPr>
              <a:solidFill>
                <a:schemeClr val="accent1"/>
              </a:solidFill>
              <a:ln>
                <a:noFill/>
              </a:ln>
              <a:effectLst/>
            </c:spPr>
            <c:extLst xmlns:c16r2="http://schemas.microsoft.com/office/drawing/2015/06/chart">
              <c:ext xmlns:c16="http://schemas.microsoft.com/office/drawing/2014/chart" uri="{C3380CC4-5D6E-409C-BE32-E72D297353CC}">
                <c16:uniqueId val="{00000000-5924-4319-ADD8-8955BAAFBA1B}"/>
              </c:ext>
            </c:extLst>
          </c:dPt>
          <c:dPt>
            <c:idx val="1"/>
            <c:spPr>
              <a:solidFill>
                <a:schemeClr val="accent2"/>
              </a:solidFill>
              <a:ln>
                <a:noFill/>
              </a:ln>
              <a:effectLst/>
            </c:spPr>
            <c:extLst xmlns:c16r2="http://schemas.microsoft.com/office/drawing/2015/06/chart">
              <c:ext xmlns:c16="http://schemas.microsoft.com/office/drawing/2014/chart" uri="{C3380CC4-5D6E-409C-BE32-E72D297353CC}">
                <c16:uniqueId val="{00000001-5924-4319-ADD8-8955BAAFBA1B}"/>
              </c:ext>
            </c:extLst>
          </c:dPt>
          <c:dPt>
            <c:idx val="2"/>
            <c:spPr>
              <a:solidFill>
                <a:schemeClr val="accent3"/>
              </a:solidFill>
              <a:ln>
                <a:noFill/>
              </a:ln>
              <a:effectLst/>
            </c:spPr>
            <c:extLst xmlns:c16r2="http://schemas.microsoft.com/office/drawing/2015/06/chart">
              <c:ext xmlns:c16="http://schemas.microsoft.com/office/drawing/2014/chart" uri="{C3380CC4-5D6E-409C-BE32-E72D297353CC}">
                <c16:uniqueId val="{00000002-5924-4319-ADD8-8955BAAFBA1B}"/>
              </c:ext>
            </c:extLst>
          </c:dPt>
          <c:dPt>
            <c:idx val="3"/>
            <c:spPr>
              <a:solidFill>
                <a:schemeClr val="accent4"/>
              </a:solidFill>
              <a:ln>
                <a:noFill/>
              </a:ln>
              <a:effectLst/>
            </c:spPr>
            <c:extLst xmlns:c16r2="http://schemas.microsoft.com/office/drawing/2015/06/chart">
              <c:ext xmlns:c16="http://schemas.microsoft.com/office/drawing/2014/chart" uri="{C3380CC4-5D6E-409C-BE32-E72D297353CC}">
                <c16:uniqueId val="{00000003-5924-4319-ADD8-8955BAAFBA1B}"/>
              </c:ext>
            </c:extLst>
          </c:dPt>
          <c:dLbls>
            <c:dLbl>
              <c:idx val="3"/>
              <c:layout>
                <c:manualLayout>
                  <c:x val="4.1666666666666664E-2"/>
                  <c:y val="-8.0742844340257247E-2"/>
                </c:manualLayout>
              </c:layout>
              <c:dLblPos val="outEnd"/>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5924-4319-ADD8-8955BAAFBA1B}"/>
                </c:ext>
              </c:extLst>
            </c:dLbl>
            <c:spPr>
              <a:solidFill>
                <a:srgbClr val="FFFF00"/>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rgbClr val="FF0000"/>
                    </a:solidFill>
                    <a:latin typeface="+mn-lt"/>
                    <a:ea typeface="+mn-ea"/>
                    <a:cs typeface="+mn-cs"/>
                  </a:defRPr>
                </a:pPr>
                <a:endParaRPr lang="sr-Latn-CS"/>
              </a:p>
            </c:txPr>
            <c:dLblPos val="outEnd"/>
            <c:showCatName val="1"/>
            <c:showPercent val="1"/>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List1!$A$35:$A$38</c:f>
              <c:strCache>
                <c:ptCount val="4"/>
                <c:pt idx="0">
                  <c:v>svaki dan</c:v>
                </c:pt>
                <c:pt idx="1">
                  <c:v>Nekoliko puta tjedno</c:v>
                </c:pt>
                <c:pt idx="2">
                  <c:v>Nekoliko puta mjesečno</c:v>
                </c:pt>
                <c:pt idx="3">
                  <c:v>rijetko</c:v>
                </c:pt>
              </c:strCache>
            </c:strRef>
          </c:cat>
          <c:val>
            <c:numRef>
              <c:f>List1!$B$35:$B$38</c:f>
              <c:numCache>
                <c:formatCode>0%</c:formatCode>
                <c:ptCount val="4"/>
                <c:pt idx="0">
                  <c:v>3.0000000000000002E-2</c:v>
                </c:pt>
                <c:pt idx="1">
                  <c:v>0.18000000000000008</c:v>
                </c:pt>
                <c:pt idx="2">
                  <c:v>0.39000000000000018</c:v>
                </c:pt>
                <c:pt idx="3">
                  <c:v>0.4</c:v>
                </c:pt>
              </c:numCache>
            </c:numRef>
          </c:val>
          <c:extLst xmlns:c16r2="http://schemas.microsoft.com/office/drawing/2015/06/chart">
            <c:ext xmlns:c16="http://schemas.microsoft.com/office/drawing/2014/chart" uri="{C3380CC4-5D6E-409C-BE32-E72D297353CC}">
              <c16:uniqueId val="{00000004-5924-4319-ADD8-8955BAAFBA1B}"/>
            </c:ext>
          </c:extLst>
        </c:ser>
        <c:dLbls/>
        <c:firstSliceAng val="0"/>
      </c:pieChart>
      <c:spPr>
        <a:noFill/>
        <a:ln>
          <a:noFill/>
        </a:ln>
        <a:effectLst/>
      </c:spPr>
    </c:plotArea>
    <c:plotVisOnly val="1"/>
    <c:dispBlanksAs val="zero"/>
  </c:chart>
  <c:spPr>
    <a:noFill/>
    <a:ln>
      <a:noFill/>
    </a:ln>
    <a:effectLst/>
  </c:spPr>
  <c:txPr>
    <a:bodyPr/>
    <a:lstStyle/>
    <a:p>
      <a:pPr>
        <a:defRPr/>
      </a:pPr>
      <a:endParaRPr lang="sr-Latn-C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hr-HR"/>
  <c:chart>
    <c:autoTitleDeleted val="1"/>
    <c:plotArea>
      <c:layout/>
      <c:pieChart>
        <c:varyColors val="1"/>
        <c:ser>
          <c:idx val="0"/>
          <c:order val="0"/>
          <c:dPt>
            <c:idx val="0"/>
            <c:spPr>
              <a:solidFill>
                <a:schemeClr val="accent1"/>
              </a:solidFill>
              <a:ln>
                <a:noFill/>
              </a:ln>
              <a:effectLst/>
            </c:spPr>
            <c:extLst xmlns:c16r2="http://schemas.microsoft.com/office/drawing/2015/06/chart">
              <c:ext xmlns:c16="http://schemas.microsoft.com/office/drawing/2014/chart" uri="{C3380CC4-5D6E-409C-BE32-E72D297353CC}">
                <c16:uniqueId val="{00000000-6E8B-43B1-A025-FA4A2BFB64D7}"/>
              </c:ext>
            </c:extLst>
          </c:dPt>
          <c:dPt>
            <c:idx val="1"/>
            <c:spPr>
              <a:solidFill>
                <a:schemeClr val="accent2"/>
              </a:solidFill>
              <a:ln>
                <a:noFill/>
              </a:ln>
              <a:effectLst/>
            </c:spPr>
            <c:extLst xmlns:c16r2="http://schemas.microsoft.com/office/drawing/2015/06/chart">
              <c:ext xmlns:c16="http://schemas.microsoft.com/office/drawing/2014/chart" uri="{C3380CC4-5D6E-409C-BE32-E72D297353CC}">
                <c16:uniqueId val="{00000001-6E8B-43B1-A025-FA4A2BFB64D7}"/>
              </c:ext>
            </c:extLst>
          </c:dPt>
          <c:dPt>
            <c:idx val="2"/>
            <c:spPr>
              <a:solidFill>
                <a:schemeClr val="accent3"/>
              </a:solidFill>
              <a:ln>
                <a:noFill/>
              </a:ln>
              <a:effectLst/>
            </c:spPr>
            <c:extLst xmlns:c16r2="http://schemas.microsoft.com/office/drawing/2015/06/chart">
              <c:ext xmlns:c16="http://schemas.microsoft.com/office/drawing/2014/chart" uri="{C3380CC4-5D6E-409C-BE32-E72D297353CC}">
                <c16:uniqueId val="{00000002-6E8B-43B1-A025-FA4A2BFB64D7}"/>
              </c:ext>
            </c:extLst>
          </c:dPt>
          <c:dPt>
            <c:idx val="3"/>
            <c:spPr>
              <a:solidFill>
                <a:schemeClr val="accent4"/>
              </a:solidFill>
              <a:ln>
                <a:noFill/>
              </a:ln>
              <a:effectLst/>
            </c:spPr>
            <c:extLst xmlns:c16r2="http://schemas.microsoft.com/office/drawing/2015/06/chart">
              <c:ext xmlns:c16="http://schemas.microsoft.com/office/drawing/2014/chart" uri="{C3380CC4-5D6E-409C-BE32-E72D297353CC}">
                <c16:uniqueId val="{00000003-6E8B-43B1-A025-FA4A2BFB64D7}"/>
              </c:ext>
            </c:extLst>
          </c:dPt>
          <c:dLbls>
            <c:dLbl>
              <c:idx val="0"/>
              <c:spPr>
                <a:solidFill>
                  <a:srgbClr val="FFFF00"/>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2400" b="0" i="0" u="none" strike="noStrike" kern="1200" baseline="0">
                      <a:solidFill>
                        <a:srgbClr val="FF0000"/>
                      </a:solidFill>
                      <a:latin typeface="+mn-lt"/>
                      <a:ea typeface="+mn-ea"/>
                      <a:cs typeface="+mn-cs"/>
                    </a:defRPr>
                  </a:pPr>
                  <a:endParaRPr lang="sr-Latn-CS"/>
                </a:p>
              </c:txPr>
            </c:dLbl>
            <c:dLbl>
              <c:idx val="1"/>
              <c:spPr>
                <a:solidFill>
                  <a:srgbClr val="FFFF00"/>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2400" b="0" i="0" u="none" strike="noStrike" kern="1200" baseline="0">
                      <a:solidFill>
                        <a:srgbClr val="FF0000"/>
                      </a:solidFill>
                      <a:latin typeface="+mn-lt"/>
                      <a:ea typeface="+mn-ea"/>
                      <a:cs typeface="+mn-cs"/>
                    </a:defRPr>
                  </a:pPr>
                  <a:endParaRPr lang="sr-Latn-CS"/>
                </a:p>
              </c:txPr>
            </c:dLbl>
            <c:dLbl>
              <c:idx val="2"/>
              <c:spPr>
                <a:solidFill>
                  <a:srgbClr val="FFFF00"/>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2400" b="0" i="0" u="none" strike="noStrike" kern="1200" baseline="0">
                      <a:solidFill>
                        <a:srgbClr val="FF0000"/>
                      </a:solidFill>
                      <a:latin typeface="+mn-lt"/>
                      <a:ea typeface="+mn-ea"/>
                      <a:cs typeface="+mn-cs"/>
                    </a:defRPr>
                  </a:pPr>
                  <a:endParaRPr lang="sr-Latn-CS"/>
                </a:p>
              </c:txPr>
            </c:dLbl>
            <c:dLbl>
              <c:idx val="3"/>
              <c:spPr>
                <a:solidFill>
                  <a:srgbClr val="FFFF00"/>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2400" b="0" i="0" u="none" strike="noStrike" kern="1200" baseline="0">
                      <a:solidFill>
                        <a:srgbClr val="FF0000"/>
                      </a:solidFill>
                      <a:latin typeface="+mn-lt"/>
                      <a:ea typeface="+mn-ea"/>
                      <a:cs typeface="+mn-cs"/>
                    </a:defRPr>
                  </a:pPr>
                  <a:endParaRPr lang="sr-Latn-CS"/>
                </a:p>
              </c:txPr>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2400" b="0" i="0" u="none" strike="noStrike" kern="1200" baseline="0">
                    <a:solidFill>
                      <a:srgbClr val="FF0000"/>
                    </a:solidFill>
                    <a:latin typeface="+mn-lt"/>
                    <a:ea typeface="+mn-ea"/>
                    <a:cs typeface="+mn-cs"/>
                  </a:defRPr>
                </a:pPr>
                <a:endParaRPr lang="sr-Latn-CS"/>
              </a:p>
            </c:txPr>
            <c:dLblPos val="outEnd"/>
            <c:showCatName val="1"/>
            <c:showPercent val="1"/>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List1!$A$35:$A$38</c:f>
              <c:strCache>
                <c:ptCount val="4"/>
                <c:pt idx="0">
                  <c:v>svaki dan </c:v>
                </c:pt>
                <c:pt idx="1">
                  <c:v>više puta dnevno</c:v>
                </c:pt>
                <c:pt idx="2">
                  <c:v>nekoliko puta tjedno</c:v>
                </c:pt>
                <c:pt idx="3">
                  <c:v>nekoliko puta mjesečno</c:v>
                </c:pt>
              </c:strCache>
            </c:strRef>
          </c:cat>
          <c:val>
            <c:numRef>
              <c:f>List1!$B$35:$B$38</c:f>
              <c:numCache>
                <c:formatCode>0%</c:formatCode>
                <c:ptCount val="4"/>
                <c:pt idx="0">
                  <c:v>0.25</c:v>
                </c:pt>
                <c:pt idx="1">
                  <c:v>0.17</c:v>
                </c:pt>
                <c:pt idx="2">
                  <c:v>0.43000000000000016</c:v>
                </c:pt>
                <c:pt idx="3">
                  <c:v>0.15000000000000008</c:v>
                </c:pt>
              </c:numCache>
            </c:numRef>
          </c:val>
          <c:extLst xmlns:c16r2="http://schemas.microsoft.com/office/drawing/2015/06/chart">
            <c:ext xmlns:c16="http://schemas.microsoft.com/office/drawing/2014/chart" uri="{C3380CC4-5D6E-409C-BE32-E72D297353CC}">
              <c16:uniqueId val="{00000004-6E8B-43B1-A025-FA4A2BFB64D7}"/>
            </c:ext>
          </c:extLst>
        </c:ser>
        <c:dLbls/>
        <c:firstSliceAng val="0"/>
      </c:pieChart>
      <c:spPr>
        <a:noFill/>
        <a:ln>
          <a:noFill/>
        </a:ln>
        <a:effectLst/>
      </c:spPr>
    </c:plotArea>
    <c:plotVisOnly val="1"/>
    <c:dispBlanksAs val="zero"/>
  </c:chart>
  <c:spPr>
    <a:noFill/>
    <a:ln>
      <a:noFill/>
    </a:ln>
    <a:effectLst/>
  </c:spPr>
  <c:txPr>
    <a:bodyPr/>
    <a:lstStyle/>
    <a:p>
      <a:pPr>
        <a:defRPr/>
      </a:pPr>
      <a:endParaRPr lang="sr-Latn-C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hr-HR"/>
  <c:chart>
    <c:autoTitleDeleted val="1"/>
    <c:plotArea>
      <c:layout/>
      <c:pieChart>
        <c:varyColors val="1"/>
        <c:ser>
          <c:idx val="0"/>
          <c:order val="0"/>
          <c:dPt>
            <c:idx val="0"/>
            <c:spPr>
              <a:solidFill>
                <a:schemeClr val="accent1"/>
              </a:solidFill>
              <a:ln>
                <a:noFill/>
              </a:ln>
              <a:effectLst/>
            </c:spPr>
            <c:extLst xmlns:c16r2="http://schemas.microsoft.com/office/drawing/2015/06/chart">
              <c:ext xmlns:c16="http://schemas.microsoft.com/office/drawing/2014/chart" uri="{C3380CC4-5D6E-409C-BE32-E72D297353CC}">
                <c16:uniqueId val="{00000000-19D8-42F9-ADDE-05922FE1DCFB}"/>
              </c:ext>
            </c:extLst>
          </c:dPt>
          <c:dPt>
            <c:idx val="1"/>
            <c:spPr>
              <a:solidFill>
                <a:schemeClr val="accent2"/>
              </a:solidFill>
              <a:ln>
                <a:noFill/>
              </a:ln>
              <a:effectLst/>
            </c:spPr>
            <c:extLst xmlns:c16r2="http://schemas.microsoft.com/office/drawing/2015/06/chart">
              <c:ext xmlns:c16="http://schemas.microsoft.com/office/drawing/2014/chart" uri="{C3380CC4-5D6E-409C-BE32-E72D297353CC}">
                <c16:uniqueId val="{00000001-19D8-42F9-ADDE-05922FE1DCFB}"/>
              </c:ext>
            </c:extLst>
          </c:dPt>
          <c:dPt>
            <c:idx val="2"/>
            <c:spPr>
              <a:solidFill>
                <a:schemeClr val="accent3"/>
              </a:solidFill>
              <a:ln>
                <a:noFill/>
              </a:ln>
              <a:effectLst/>
            </c:spPr>
            <c:extLst xmlns:c16r2="http://schemas.microsoft.com/office/drawing/2015/06/chart">
              <c:ext xmlns:c16="http://schemas.microsoft.com/office/drawing/2014/chart" uri="{C3380CC4-5D6E-409C-BE32-E72D297353CC}">
                <c16:uniqueId val="{00000002-19D8-42F9-ADDE-05922FE1DCFB}"/>
              </c:ext>
            </c:extLst>
          </c:dPt>
          <c:dPt>
            <c:idx val="3"/>
            <c:spPr>
              <a:solidFill>
                <a:schemeClr val="accent4"/>
              </a:solidFill>
              <a:ln>
                <a:noFill/>
              </a:ln>
              <a:effectLst/>
            </c:spPr>
            <c:extLst xmlns:c16r2="http://schemas.microsoft.com/office/drawing/2015/06/chart">
              <c:ext xmlns:c16="http://schemas.microsoft.com/office/drawing/2014/chart" uri="{C3380CC4-5D6E-409C-BE32-E72D297353CC}">
                <c16:uniqueId val="{00000003-19D8-42F9-ADDE-05922FE1DCFB}"/>
              </c:ext>
            </c:extLst>
          </c:dPt>
          <c:dLbls>
            <c:dLbl>
              <c:idx val="0"/>
              <c:layout>
                <c:manualLayout>
                  <c:x val="-6.3131313131313233E-2"/>
                  <c:y val="2.5837710188882337E-2"/>
                </c:manualLayout>
              </c:layout>
              <c:spPr>
                <a:solidFill>
                  <a:srgbClr val="FFFF00"/>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rgbClr val="FF0000"/>
                      </a:solidFill>
                      <a:latin typeface="+mn-lt"/>
                      <a:ea typeface="+mn-ea"/>
                      <a:cs typeface="+mn-cs"/>
                    </a:defRPr>
                  </a:pPr>
                  <a:endParaRPr lang="sr-Latn-CS"/>
                </a:p>
              </c:txPr>
              <c:dLblPos val="bestFit"/>
              <c:showCatName val="1"/>
              <c:showPercent val="1"/>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ext>
                <c:ext xmlns:c16="http://schemas.microsoft.com/office/drawing/2014/chart" uri="{C3380CC4-5D6E-409C-BE32-E72D297353CC}">
                  <c16:uniqueId val="{00000000-19D8-42F9-ADDE-05922FE1DCFB}"/>
                </c:ext>
              </c:extLst>
            </c:dLbl>
            <c:dLbl>
              <c:idx val="1"/>
              <c:spPr>
                <a:solidFill>
                  <a:srgbClr val="FFFF00"/>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rgbClr val="FF0000"/>
                      </a:solidFill>
                      <a:latin typeface="+mn-lt"/>
                      <a:ea typeface="+mn-ea"/>
                      <a:cs typeface="+mn-cs"/>
                    </a:defRPr>
                  </a:pPr>
                  <a:endParaRPr lang="sr-Latn-CS"/>
                </a:p>
              </c:txPr>
            </c:dLbl>
            <c:dLbl>
              <c:idx val="2"/>
              <c:spPr>
                <a:solidFill>
                  <a:srgbClr val="FFFF00"/>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rgbClr val="FF0000"/>
                      </a:solidFill>
                      <a:latin typeface="+mn-lt"/>
                      <a:ea typeface="+mn-ea"/>
                      <a:cs typeface="+mn-cs"/>
                    </a:defRPr>
                  </a:pPr>
                  <a:endParaRPr lang="sr-Latn-CS"/>
                </a:p>
              </c:txPr>
            </c:dLbl>
            <c:dLbl>
              <c:idx val="3"/>
              <c:spPr>
                <a:solidFill>
                  <a:srgbClr val="FFFF00"/>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rgbClr val="FF0000"/>
                      </a:solidFill>
                      <a:latin typeface="+mn-lt"/>
                      <a:ea typeface="+mn-ea"/>
                      <a:cs typeface="+mn-cs"/>
                    </a:defRPr>
                  </a:pPr>
                  <a:endParaRPr lang="sr-Latn-CS"/>
                </a:p>
              </c:txPr>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sr-Latn-CS"/>
              </a:p>
            </c:txPr>
            <c:dLblPos val="outEnd"/>
            <c:showCatName val="1"/>
            <c:showPercent val="1"/>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List1!$A$35:$A$38</c:f>
              <c:strCache>
                <c:ptCount val="4"/>
                <c:pt idx="0">
                  <c:v>svaki dan (jednom)</c:v>
                </c:pt>
                <c:pt idx="1">
                  <c:v>više puta dnevno</c:v>
                </c:pt>
                <c:pt idx="2">
                  <c:v>nekoliko puta tjedno</c:v>
                </c:pt>
                <c:pt idx="3">
                  <c:v>nekoliko puta mjesečno</c:v>
                </c:pt>
              </c:strCache>
            </c:strRef>
          </c:cat>
          <c:val>
            <c:numRef>
              <c:f>List1!$B$35:$B$38</c:f>
              <c:numCache>
                <c:formatCode>0%</c:formatCode>
                <c:ptCount val="4"/>
                <c:pt idx="0">
                  <c:v>0.34</c:v>
                </c:pt>
                <c:pt idx="1">
                  <c:v>0.29000000000000015</c:v>
                </c:pt>
                <c:pt idx="2">
                  <c:v>0.32000000000000017</c:v>
                </c:pt>
                <c:pt idx="3">
                  <c:v>0.05</c:v>
                </c:pt>
              </c:numCache>
            </c:numRef>
          </c:val>
          <c:extLst xmlns:c16r2="http://schemas.microsoft.com/office/drawing/2015/06/chart">
            <c:ext xmlns:c16="http://schemas.microsoft.com/office/drawing/2014/chart" uri="{C3380CC4-5D6E-409C-BE32-E72D297353CC}">
              <c16:uniqueId val="{00000004-19D8-42F9-ADDE-05922FE1DCFB}"/>
            </c:ext>
          </c:extLst>
        </c:ser>
        <c:dLbls/>
        <c:firstSliceAng val="0"/>
      </c:pieChart>
      <c:spPr>
        <a:noFill/>
        <a:ln>
          <a:noFill/>
        </a:ln>
        <a:effectLst/>
      </c:spPr>
    </c:plotArea>
    <c:plotVisOnly val="1"/>
    <c:dispBlanksAs val="zero"/>
  </c:chart>
  <c:spPr>
    <a:noFill/>
    <a:ln>
      <a:noFill/>
    </a:ln>
    <a:effectLst/>
  </c:spPr>
  <c:txPr>
    <a:bodyPr/>
    <a:lstStyle/>
    <a:p>
      <a:pPr>
        <a:defRPr/>
      </a:pPr>
      <a:endParaRPr lang="sr-Latn-C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hr-HR"/>
  <c:chart>
    <c:autoTitleDeleted val="1"/>
    <c:plotArea>
      <c:layout/>
      <c:pieChart>
        <c:varyColors val="1"/>
        <c:dLbls/>
        <c:firstSliceAng val="0"/>
      </c:pieChart>
      <c:spPr>
        <a:noFill/>
        <a:ln>
          <a:noFill/>
        </a:ln>
        <a:effectLst/>
      </c:spPr>
    </c:plotArea>
    <c:plotVisOnly val="1"/>
    <c:dispBlanksAs val="zero"/>
  </c:chart>
  <c:spPr>
    <a:noFill/>
    <a:ln>
      <a:noFill/>
    </a:ln>
    <a:effectLst/>
  </c:spPr>
  <c:txPr>
    <a:bodyPr/>
    <a:lstStyle/>
    <a:p>
      <a:pPr>
        <a:defRPr/>
      </a:pPr>
      <a:endParaRPr lang="sr-Latn-C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hr-HR"/>
  <c:chart>
    <c:autoTitleDeleted val="1"/>
    <c:plotArea>
      <c:layout/>
      <c:pieChart>
        <c:varyColors val="1"/>
        <c:dLbls/>
        <c:firstSliceAng val="0"/>
      </c:pieChart>
      <c:spPr>
        <a:noFill/>
        <a:ln>
          <a:noFill/>
        </a:ln>
        <a:effectLst/>
      </c:spPr>
    </c:plotArea>
    <c:plotVisOnly val="1"/>
    <c:dispBlanksAs val="zero"/>
  </c:chart>
  <c:spPr>
    <a:noFill/>
    <a:ln>
      <a:noFill/>
    </a:ln>
    <a:effectLst/>
  </c:spPr>
  <c:txPr>
    <a:bodyPr/>
    <a:lstStyle/>
    <a:p>
      <a:pPr>
        <a:defRPr/>
      </a:pPr>
      <a:endParaRPr lang="sr-Latn-C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hr-HR"/>
  <c:chart>
    <c:autoTitleDeleted val="1"/>
    <c:plotArea>
      <c:layout/>
      <c:pieChart>
        <c:varyColors val="1"/>
        <c:dLbls/>
        <c:firstSliceAng val="0"/>
      </c:pieChart>
      <c:spPr>
        <a:noFill/>
        <a:ln>
          <a:noFill/>
        </a:ln>
        <a:effectLst/>
      </c:spPr>
    </c:plotArea>
    <c:plotVisOnly val="1"/>
    <c:dispBlanksAs val="zero"/>
  </c:chart>
  <c:spPr>
    <a:noFill/>
    <a:ln>
      <a:noFill/>
    </a:ln>
    <a:effectLst/>
  </c:spPr>
  <c:txPr>
    <a:bodyPr/>
    <a:lstStyle/>
    <a:p>
      <a:pPr>
        <a:defRPr/>
      </a:pPr>
      <a:endParaRPr lang="sr-Latn-C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hr-HR"/>
  <c:chart>
    <c:autoTitleDeleted val="1"/>
    <c:plotArea>
      <c:layout/>
      <c:pieChart>
        <c:varyColors val="1"/>
        <c:ser>
          <c:idx val="0"/>
          <c:order val="0"/>
          <c:explosion val="3"/>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0-21E5-4FAE-A60B-C22BDAB49D14}"/>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21E5-4FAE-A60B-C22BDAB49D14}"/>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2-21E5-4FAE-A60B-C22BDAB49D14}"/>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21E5-4FAE-A60B-C22BDAB49D14}"/>
              </c:ext>
            </c:extLst>
          </c:dPt>
          <c:dLbls>
            <c:dLbl>
              <c:idx val="0"/>
              <c:spPr>
                <a:solidFill>
                  <a:srgbClr val="FFFF00"/>
                </a:solidFill>
                <a:ln>
                  <a:solidFill>
                    <a:srgbClr val="FF0000"/>
                  </a:solid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FF0000"/>
                      </a:solidFill>
                      <a:latin typeface="+mn-lt"/>
                      <a:ea typeface="+mn-ea"/>
                      <a:cs typeface="+mn-cs"/>
                    </a:defRPr>
                  </a:pPr>
                  <a:endParaRPr lang="sr-Latn-CS"/>
                </a:p>
              </c:txPr>
            </c:dLbl>
            <c:dLbl>
              <c:idx val="1"/>
              <c:spPr>
                <a:solidFill>
                  <a:srgbClr val="FFFF00"/>
                </a:solidFill>
                <a:ln>
                  <a:solidFill>
                    <a:srgbClr val="FF0000"/>
                  </a:solid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FF0000"/>
                      </a:solidFill>
                      <a:latin typeface="+mn-lt"/>
                      <a:ea typeface="+mn-ea"/>
                      <a:cs typeface="+mn-cs"/>
                    </a:defRPr>
                  </a:pPr>
                  <a:endParaRPr lang="sr-Latn-CS"/>
                </a:p>
              </c:txPr>
            </c:dLbl>
            <c:dLbl>
              <c:idx val="2"/>
              <c:spPr>
                <a:solidFill>
                  <a:srgbClr val="FFFF00"/>
                </a:solidFill>
                <a:ln>
                  <a:solidFill>
                    <a:srgbClr val="FF0000"/>
                  </a:solid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FF0000"/>
                      </a:solidFill>
                      <a:latin typeface="+mn-lt"/>
                      <a:ea typeface="+mn-ea"/>
                      <a:cs typeface="+mn-cs"/>
                    </a:defRPr>
                  </a:pPr>
                  <a:endParaRPr lang="sr-Latn-CS"/>
                </a:p>
              </c:txPr>
            </c:dLbl>
            <c:dLbl>
              <c:idx val="3"/>
              <c:spPr>
                <a:solidFill>
                  <a:srgbClr val="FFFF00"/>
                </a:solidFill>
                <a:ln>
                  <a:solidFill>
                    <a:srgbClr val="FF0000"/>
                  </a:solid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FF0000"/>
                      </a:solidFill>
                      <a:latin typeface="+mn-lt"/>
                      <a:ea typeface="+mn-ea"/>
                      <a:cs typeface="+mn-cs"/>
                    </a:defRPr>
                  </a:pPr>
                  <a:endParaRPr lang="sr-Latn-CS"/>
                </a:p>
              </c:txPr>
            </c:dLbl>
            <c:spPr>
              <a:solidFill>
                <a:srgbClr val="FFFF00"/>
              </a:solidFill>
              <a:ln>
                <a:solidFill>
                  <a:srgbClr val="FF0000"/>
                </a:solid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rgbClr val="FF0000"/>
                    </a:solidFill>
                    <a:latin typeface="+mn-lt"/>
                    <a:ea typeface="+mn-ea"/>
                    <a:cs typeface="+mn-cs"/>
                  </a:defRPr>
                </a:pPr>
                <a:endParaRPr lang="sr-Latn-CS"/>
              </a:p>
            </c:txPr>
            <c:dLblPos val="outEnd"/>
            <c:showCatName val="1"/>
            <c:showPercent val="1"/>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List1!$A$2:$A$5</c:f>
              <c:strCache>
                <c:ptCount val="4"/>
                <c:pt idx="0">
                  <c:v>2 obroka </c:v>
                </c:pt>
                <c:pt idx="1">
                  <c:v>3 obroka</c:v>
                </c:pt>
                <c:pt idx="2">
                  <c:v>4 obroka </c:v>
                </c:pt>
                <c:pt idx="3">
                  <c:v>5 obroka</c:v>
                </c:pt>
              </c:strCache>
            </c:strRef>
          </c:cat>
          <c:val>
            <c:numRef>
              <c:f>List1!$B$2:$B$5</c:f>
              <c:numCache>
                <c:formatCode>0%</c:formatCode>
                <c:ptCount val="4"/>
                <c:pt idx="0">
                  <c:v>4.0000000000000022E-2</c:v>
                </c:pt>
                <c:pt idx="1">
                  <c:v>0.36000000000000015</c:v>
                </c:pt>
                <c:pt idx="2">
                  <c:v>0.4</c:v>
                </c:pt>
                <c:pt idx="3">
                  <c:v>0.2</c:v>
                </c:pt>
              </c:numCache>
            </c:numRef>
          </c:val>
          <c:extLst xmlns:c16r2="http://schemas.microsoft.com/office/drawing/2015/06/chart">
            <c:ext xmlns:c16="http://schemas.microsoft.com/office/drawing/2014/chart" uri="{C3380CC4-5D6E-409C-BE32-E72D297353CC}">
              <c16:uniqueId val="{00000004-21E5-4FAE-A60B-C22BDAB49D14}"/>
            </c:ext>
          </c:extLst>
        </c:ser>
        <c:dLbls/>
        <c:firstSliceAng val="0"/>
      </c:pieChart>
      <c:spPr>
        <a:noFill/>
        <a:ln>
          <a:noFill/>
        </a:ln>
        <a:effectLst/>
      </c:spPr>
    </c:plotArea>
    <c:plotVisOnly val="1"/>
    <c:dispBlanksAs val="zero"/>
  </c:chart>
  <c:spPr>
    <a:noFill/>
    <a:ln>
      <a:noFill/>
    </a:ln>
    <a:effectLst/>
  </c:spPr>
  <c:txPr>
    <a:bodyPr/>
    <a:lstStyle/>
    <a:p>
      <a:pPr>
        <a:defRPr/>
      </a:pPr>
      <a:endParaRPr lang="sr-Latn-C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hr-HR"/>
  <c:chart>
    <c:autoTitleDeleted val="1"/>
    <c:plotArea>
      <c:layout>
        <c:manualLayout>
          <c:layoutTarget val="inner"/>
          <c:xMode val="edge"/>
          <c:yMode val="edge"/>
          <c:x val="0.59158971605821997"/>
          <c:y val="9.8026644884324138E-2"/>
          <c:w val="0.31429541477769829"/>
          <c:h val="0.80394671023135178"/>
        </c:manualLayout>
      </c:layout>
      <c:pieChart>
        <c:varyColors val="1"/>
        <c:ser>
          <c:idx val="0"/>
          <c:order val="0"/>
          <c:explosion val="1"/>
          <c:dPt>
            <c:idx val="0"/>
            <c:spPr>
              <a:gradFill rotWithShape="1">
                <a:gsLst>
                  <a:gs pos="0">
                    <a:schemeClr val="accent6">
                      <a:tint val="94000"/>
                      <a:satMod val="103000"/>
                      <a:lumMod val="102000"/>
                    </a:schemeClr>
                  </a:gs>
                  <a:gs pos="50000">
                    <a:schemeClr val="accent6">
                      <a:shade val="100000"/>
                      <a:satMod val="110000"/>
                      <a:lumMod val="100000"/>
                    </a:schemeClr>
                  </a:gs>
                  <a:gs pos="100000">
                    <a:schemeClr val="accent6">
                      <a:shade val="78000"/>
                      <a:satMod val="120000"/>
                      <a:lumMod val="99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0-E9F6-467D-B57E-91836923F6A8}"/>
              </c:ext>
            </c:extLst>
          </c:dPt>
          <c:dPt>
            <c:idx val="1"/>
            <c:spPr>
              <a:gradFill rotWithShape="1">
                <a:gsLst>
                  <a:gs pos="0">
                    <a:schemeClr val="accent5">
                      <a:tint val="94000"/>
                      <a:satMod val="103000"/>
                      <a:lumMod val="102000"/>
                    </a:schemeClr>
                  </a:gs>
                  <a:gs pos="50000">
                    <a:schemeClr val="accent5">
                      <a:shade val="100000"/>
                      <a:satMod val="110000"/>
                      <a:lumMod val="100000"/>
                    </a:schemeClr>
                  </a:gs>
                  <a:gs pos="100000">
                    <a:schemeClr val="accent5">
                      <a:shade val="78000"/>
                      <a:satMod val="120000"/>
                      <a:lumMod val="99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4-E9F6-467D-B57E-91836923F6A8}"/>
              </c:ext>
            </c:extLst>
          </c:dPt>
          <c:dPt>
            <c:idx val="2"/>
            <c:spPr>
              <a:gradFill rotWithShape="1">
                <a:gsLst>
                  <a:gs pos="0">
                    <a:schemeClr val="accent4">
                      <a:tint val="94000"/>
                      <a:satMod val="103000"/>
                      <a:lumMod val="102000"/>
                    </a:schemeClr>
                  </a:gs>
                  <a:gs pos="50000">
                    <a:schemeClr val="accent4">
                      <a:shade val="100000"/>
                      <a:satMod val="110000"/>
                      <a:lumMod val="100000"/>
                    </a:schemeClr>
                  </a:gs>
                  <a:gs pos="100000">
                    <a:schemeClr val="accent4">
                      <a:shade val="78000"/>
                      <a:satMod val="120000"/>
                      <a:lumMod val="99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5-E9F6-467D-B57E-91836923F6A8}"/>
              </c:ext>
            </c:extLst>
          </c:dPt>
          <c:dPt>
            <c:idx val="3"/>
            <c:spPr>
              <a:gradFill rotWithShape="1">
                <a:gsLst>
                  <a:gs pos="0">
                    <a:schemeClr val="accent6">
                      <a:lumMod val="60000"/>
                      <a:tint val="94000"/>
                      <a:satMod val="103000"/>
                      <a:lumMod val="102000"/>
                    </a:schemeClr>
                  </a:gs>
                  <a:gs pos="50000">
                    <a:schemeClr val="accent6">
                      <a:lumMod val="60000"/>
                      <a:shade val="100000"/>
                      <a:satMod val="110000"/>
                      <a:lumMod val="100000"/>
                    </a:schemeClr>
                  </a:gs>
                  <a:gs pos="100000">
                    <a:schemeClr val="accent6">
                      <a:lumMod val="60000"/>
                      <a:shade val="78000"/>
                      <a:satMod val="120000"/>
                      <a:lumMod val="99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3-E9F6-467D-B57E-91836923F6A8}"/>
              </c:ext>
            </c:extLst>
          </c:dPt>
          <c:dPt>
            <c:idx val="4"/>
            <c:spPr>
              <a:gradFill rotWithShape="1">
                <a:gsLst>
                  <a:gs pos="0">
                    <a:schemeClr val="accent5">
                      <a:lumMod val="60000"/>
                      <a:tint val="94000"/>
                      <a:satMod val="103000"/>
                      <a:lumMod val="102000"/>
                    </a:schemeClr>
                  </a:gs>
                  <a:gs pos="50000">
                    <a:schemeClr val="accent5">
                      <a:lumMod val="60000"/>
                      <a:shade val="100000"/>
                      <a:satMod val="110000"/>
                      <a:lumMod val="100000"/>
                    </a:schemeClr>
                  </a:gs>
                  <a:gs pos="100000">
                    <a:schemeClr val="accent5">
                      <a:lumMod val="60000"/>
                      <a:shade val="78000"/>
                      <a:satMod val="120000"/>
                      <a:lumMod val="99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1-E9F6-467D-B57E-91836923F6A8}"/>
              </c:ext>
            </c:extLst>
          </c:dPt>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9F6-467D-B57E-91836923F6A8}"/>
                </c:ext>
              </c:extLst>
            </c:dLbl>
            <c:dLbl>
              <c:idx val="4"/>
              <c:layout>
                <c:manualLayout>
                  <c:x val="0.18835530501869088"/>
                  <c:y val="2.4222853302077168E-3"/>
                </c:manualLayout>
              </c:layout>
              <c:dLblPos val="bestFi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E9F6-467D-B57E-91836923F6A8}"/>
                </c:ext>
              </c:extLst>
            </c:dLbl>
            <c:spPr>
              <a:solidFill>
                <a:srgbClr val="FFFF00"/>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lang="hr-HR" sz="1800" b="0" i="0" u="none" strike="noStrike" kern="1200" baseline="0">
                    <a:solidFill>
                      <a:srgbClr val="FF0000"/>
                    </a:solidFill>
                    <a:latin typeface="+mn-lt"/>
                    <a:ea typeface="+mn-ea"/>
                    <a:cs typeface="+mn-cs"/>
                  </a:defRPr>
                </a:pPr>
                <a:endParaRPr lang="sr-Latn-CS"/>
              </a:p>
            </c:txPr>
            <c:dLblPos val="bestFit"/>
            <c:showCatName val="1"/>
            <c:showPercent val="1"/>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List1!$A$11:$A$15</c:f>
              <c:strCache>
                <c:ptCount val="5"/>
                <c:pt idx="0">
                  <c:v>Što najčešće piješ?</c:v>
                </c:pt>
                <c:pt idx="1">
                  <c:v>vodu</c:v>
                </c:pt>
                <c:pt idx="2">
                  <c:v>sok</c:v>
                </c:pt>
                <c:pt idx="3">
                  <c:v>gazirano piće</c:v>
                </c:pt>
                <c:pt idx="4">
                  <c:v>prirodni voćni sok</c:v>
                </c:pt>
              </c:strCache>
            </c:strRef>
          </c:cat>
          <c:val>
            <c:numRef>
              <c:f>List1!$B$11:$B$15</c:f>
              <c:numCache>
                <c:formatCode>0%</c:formatCode>
                <c:ptCount val="5"/>
                <c:pt idx="1">
                  <c:v>0.73000000000000009</c:v>
                </c:pt>
                <c:pt idx="2">
                  <c:v>0.17</c:v>
                </c:pt>
                <c:pt idx="3">
                  <c:v>4.0000000000000008E-2</c:v>
                </c:pt>
                <c:pt idx="4">
                  <c:v>6.0000000000000005E-2</c:v>
                </c:pt>
              </c:numCache>
            </c:numRef>
          </c:val>
          <c:extLst xmlns:c16r2="http://schemas.microsoft.com/office/drawing/2015/06/chart">
            <c:ext xmlns:c16="http://schemas.microsoft.com/office/drawing/2014/chart" uri="{C3380CC4-5D6E-409C-BE32-E72D297353CC}">
              <c16:uniqueId val="{00000002-E9F6-467D-B57E-91836923F6A8}"/>
            </c:ext>
          </c:extLst>
        </c:ser>
        <c:dLbls/>
        <c:firstSliceAng val="0"/>
      </c:pieChart>
      <c:spPr>
        <a:noFill/>
        <a:ln>
          <a:noFill/>
        </a:ln>
        <a:effectLst/>
      </c:spPr>
    </c:plotArea>
    <c:plotVisOnly val="1"/>
    <c:dispBlanksAs val="zero"/>
  </c:chart>
  <c:spPr>
    <a:noFill/>
    <a:ln>
      <a:noFill/>
    </a:ln>
    <a:effectLst/>
  </c:spPr>
  <c:txPr>
    <a:bodyPr/>
    <a:lstStyle/>
    <a:p>
      <a:pPr>
        <a:defRPr/>
      </a:pPr>
      <a:endParaRPr lang="sr-Latn-C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hr-HR"/>
  <c:chart>
    <c:autoTitleDeleted val="1"/>
    <c:plotArea>
      <c:layout/>
      <c:pieChart>
        <c:varyColors val="1"/>
        <c:ser>
          <c:idx val="0"/>
          <c:order val="0"/>
          <c:dPt>
            <c:idx val="0"/>
            <c:spPr>
              <a:solidFill>
                <a:schemeClr val="accent6"/>
              </a:solidFill>
              <a:ln>
                <a:noFill/>
              </a:ln>
              <a:effectLst/>
            </c:spPr>
            <c:extLst xmlns:c16r2="http://schemas.microsoft.com/office/drawing/2015/06/chart">
              <c:ext xmlns:c16="http://schemas.microsoft.com/office/drawing/2014/chart" uri="{C3380CC4-5D6E-409C-BE32-E72D297353CC}">
                <c16:uniqueId val="{00000000-BBB2-4A38-AA1A-D00B7C9B9D52}"/>
              </c:ext>
            </c:extLst>
          </c:dPt>
          <c:dPt>
            <c:idx val="1"/>
            <c:spPr>
              <a:solidFill>
                <a:schemeClr val="accent5"/>
              </a:solidFill>
              <a:ln>
                <a:noFill/>
              </a:ln>
              <a:effectLst/>
            </c:spPr>
            <c:extLst xmlns:c16r2="http://schemas.microsoft.com/office/drawing/2015/06/chart">
              <c:ext xmlns:c16="http://schemas.microsoft.com/office/drawing/2014/chart" uri="{C3380CC4-5D6E-409C-BE32-E72D297353CC}">
                <c16:uniqueId val="{00000001-BBB2-4A38-AA1A-D00B7C9B9D52}"/>
              </c:ext>
            </c:extLst>
          </c:dPt>
          <c:dPt>
            <c:idx val="2"/>
            <c:spPr>
              <a:solidFill>
                <a:schemeClr val="accent4"/>
              </a:solidFill>
              <a:ln>
                <a:noFill/>
              </a:ln>
              <a:effectLst/>
            </c:spPr>
            <c:extLst xmlns:c16r2="http://schemas.microsoft.com/office/drawing/2015/06/chart">
              <c:ext xmlns:c16="http://schemas.microsoft.com/office/drawing/2014/chart" uri="{C3380CC4-5D6E-409C-BE32-E72D297353CC}">
                <c16:uniqueId val="{00000002-BBB2-4A38-AA1A-D00B7C9B9D52}"/>
              </c:ext>
            </c:extLst>
          </c:dPt>
          <c:dLbls>
            <c:dLbl>
              <c:idx val="0"/>
              <c:layout>
                <c:manualLayout>
                  <c:x val="0"/>
                  <c:y val="-5.8134847924985196E-2"/>
                </c:manualLayout>
              </c:layout>
              <c:dLblPos val="bestFi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BBB2-4A38-AA1A-D00B7C9B9D52}"/>
                </c:ext>
              </c:extLst>
            </c:dLbl>
            <c:dLbl>
              <c:idx val="1"/>
              <c:layout>
                <c:manualLayout>
                  <c:x val="7.5126262626262597E-2"/>
                  <c:y val="-0.1106176967461525"/>
                </c:manualLayout>
              </c:layout>
              <c:tx>
                <c:rich>
                  <a:bodyPr/>
                  <a:lstStyle/>
                  <a:p>
                    <a:r>
                      <a:rPr lang="en-US" baseline="0" dirty="0" err="1" smtClean="0"/>
                      <a:t>Povremen</a:t>
                    </a:r>
                    <a:r>
                      <a:rPr lang="en-US" baseline="0" dirty="0" smtClean="0"/>
                      <a:t>o</a:t>
                    </a:r>
                  </a:p>
                  <a:p>
                    <a:r>
                      <a:rPr lang="en-US" baseline="0" dirty="0" smtClean="0"/>
                      <a:t>25%</a:t>
                    </a:r>
                    <a:r>
                      <a:rPr lang="en-US" baseline="0" dirty="0"/>
                      <a:t>
</a:t>
                    </a:r>
                  </a:p>
                </c:rich>
              </c:tx>
              <c:dLblPos val="bestFit"/>
              <c:showCatName val="1"/>
              <c:showPercent val="1"/>
              <c:extLst xmlns:c16r2="http://schemas.microsoft.com/office/drawing/2015/06/chart">
                <c:ext xmlns:c15="http://schemas.microsoft.com/office/drawing/2012/chart" uri="{CE6537A1-D6FC-4f65-9D91-7224C49458BB}">
                  <c15:layout>
                    <c:manualLayout>
                      <c:w val="0.20053010419152154"/>
                      <c:h val="0.27114133761520476"/>
                    </c:manualLayout>
                  </c15:layout>
                </c:ext>
                <c:ext xmlns:c16="http://schemas.microsoft.com/office/drawing/2014/chart" uri="{C3380CC4-5D6E-409C-BE32-E72D297353CC}">
                  <c16:uniqueId val="{00000001-BBB2-4A38-AA1A-D00B7C9B9D52}"/>
                </c:ext>
              </c:extLst>
            </c:dLbl>
            <c:dLbl>
              <c:idx val="2"/>
              <c:layout>
                <c:manualLayout>
                  <c:x val="0.13762631233595793"/>
                  <c:y val="0"/>
                </c:manualLayout>
              </c:layout>
              <c:tx>
                <c:rich>
                  <a:bodyPr/>
                  <a:lstStyle/>
                  <a:p>
                    <a:r>
                      <a:rPr lang="hr-HR" sz="2400" dirty="0" smtClean="0"/>
                      <a:t>Nikada</a:t>
                    </a:r>
                  </a:p>
                  <a:p>
                    <a:r>
                      <a:rPr lang="hr-HR" sz="2400" baseline="0" dirty="0" smtClean="0"/>
                      <a:t>26%</a:t>
                    </a:r>
                    <a:endParaRPr lang="en-US" baseline="0" dirty="0"/>
                  </a:p>
                </c:rich>
              </c:tx>
              <c:dLblPos val="bestFit"/>
              <c:showCatName val="1"/>
              <c:showPercent val="1"/>
              <c:extLst xmlns:c16r2="http://schemas.microsoft.com/office/drawing/2015/06/chart">
                <c:ext xmlns:c15="http://schemas.microsoft.com/office/drawing/2012/chart" uri="{CE6537A1-D6FC-4f65-9D91-7224C49458BB}">
                  <c15:layout>
                    <c:manualLayout>
                      <c:w val="0.10693698799013757"/>
                      <c:h val="0.24691848431312763"/>
                    </c:manualLayout>
                  </c15:layout>
                  <c15:dlblFieldTable/>
                  <c15:showDataLabelsRange val="0"/>
                </c:ext>
                <c:ext xmlns:c16="http://schemas.microsoft.com/office/drawing/2014/chart" uri="{C3380CC4-5D6E-409C-BE32-E72D297353CC}">
                  <c16:uniqueId val="{00000002-BBB2-4A38-AA1A-D00B7C9B9D52}"/>
                </c:ext>
              </c:extLst>
            </c:dLbl>
            <c:spPr>
              <a:solidFill>
                <a:srgbClr val="FFFF00"/>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2800" b="0" i="0" u="none" strike="noStrike" kern="1200" baseline="0">
                    <a:solidFill>
                      <a:srgbClr val="FF0000"/>
                    </a:solidFill>
                    <a:latin typeface="+mn-lt"/>
                    <a:ea typeface="+mn-ea"/>
                    <a:cs typeface="+mn-cs"/>
                  </a:defRPr>
                </a:pPr>
                <a:endParaRPr lang="sr-Latn-CS"/>
              </a:p>
            </c:txPr>
            <c:dLblPos val="outEnd"/>
            <c:showCatName val="1"/>
            <c:showPercent val="1"/>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List1!$A$20:$A$22</c:f>
              <c:strCache>
                <c:ptCount val="3"/>
                <c:pt idx="0">
                  <c:v>Da, svaki dan</c:v>
                </c:pt>
                <c:pt idx="1">
                  <c:v>Povremeno 25%</c:v>
                </c:pt>
                <c:pt idx="2">
                  <c:v>Nikada          26%</c:v>
                </c:pt>
              </c:strCache>
            </c:strRef>
          </c:cat>
          <c:val>
            <c:numRef>
              <c:f>List1!$B$20:$B$22</c:f>
              <c:numCache>
                <c:formatCode>0%</c:formatCode>
                <c:ptCount val="3"/>
                <c:pt idx="0">
                  <c:v>0.49000000000000016</c:v>
                </c:pt>
                <c:pt idx="1">
                  <c:v>0.25</c:v>
                </c:pt>
                <c:pt idx="2">
                  <c:v>0.26</c:v>
                </c:pt>
              </c:numCache>
            </c:numRef>
          </c:val>
          <c:extLst xmlns:c16r2="http://schemas.microsoft.com/office/drawing/2015/06/chart">
            <c:ext xmlns:c16="http://schemas.microsoft.com/office/drawing/2014/chart" uri="{C3380CC4-5D6E-409C-BE32-E72D297353CC}">
              <c16:uniqueId val="{00000003-BBB2-4A38-AA1A-D00B7C9B9D52}"/>
            </c:ext>
          </c:extLst>
        </c:ser>
        <c:dLbls/>
        <c:firstSliceAng val="0"/>
      </c:pieChart>
      <c:spPr>
        <a:noFill/>
        <a:ln>
          <a:noFill/>
        </a:ln>
        <a:effectLst/>
      </c:spPr>
    </c:plotArea>
    <c:plotVisOnly val="1"/>
    <c:dispBlanksAs val="zero"/>
  </c:chart>
  <c:spPr>
    <a:noFill/>
    <a:ln>
      <a:noFill/>
    </a:ln>
    <a:effectLst/>
  </c:spPr>
  <c:txPr>
    <a:bodyPr/>
    <a:lstStyle/>
    <a:p>
      <a:pPr>
        <a:defRPr/>
      </a:pPr>
      <a:endParaRPr lang="sr-Latn-C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hr-HR"/>
  <c:chart>
    <c:autoTitleDeleted val="1"/>
    <c:plotArea>
      <c:layout>
        <c:manualLayout>
          <c:layoutTarget val="inner"/>
          <c:xMode val="edge"/>
          <c:yMode val="edge"/>
          <c:x val="0.68502405949256362"/>
          <c:y val="0.14324263771486825"/>
          <c:w val="0.31429541477769835"/>
          <c:h val="0.80394671023135178"/>
        </c:manualLayout>
      </c:layout>
      <c:pieChart>
        <c:varyColors val="1"/>
        <c:ser>
          <c:idx val="0"/>
          <c:order val="0"/>
          <c:dPt>
            <c:idx val="0"/>
            <c:spPr>
              <a:solidFill>
                <a:schemeClr val="accent1"/>
              </a:solidFill>
              <a:ln>
                <a:noFill/>
              </a:ln>
              <a:effectLst/>
            </c:spPr>
            <c:extLst xmlns:c16r2="http://schemas.microsoft.com/office/drawing/2015/06/chart">
              <c:ext xmlns:c16="http://schemas.microsoft.com/office/drawing/2014/chart" uri="{C3380CC4-5D6E-409C-BE32-E72D297353CC}">
                <c16:uniqueId val="{00000000-79B7-4D77-9AF9-973CAF182BAA}"/>
              </c:ext>
            </c:extLst>
          </c:dPt>
          <c:dPt>
            <c:idx val="1"/>
            <c:spPr>
              <a:solidFill>
                <a:schemeClr val="accent2"/>
              </a:solidFill>
              <a:ln>
                <a:noFill/>
              </a:ln>
              <a:effectLst/>
            </c:spPr>
            <c:extLst xmlns:c16r2="http://schemas.microsoft.com/office/drawing/2015/06/chart">
              <c:ext xmlns:c16="http://schemas.microsoft.com/office/drawing/2014/chart" uri="{C3380CC4-5D6E-409C-BE32-E72D297353CC}">
                <c16:uniqueId val="{00000001-79B7-4D77-9AF9-973CAF182BAA}"/>
              </c:ext>
            </c:extLst>
          </c:dPt>
          <c:dPt>
            <c:idx val="2"/>
            <c:spPr>
              <a:solidFill>
                <a:schemeClr val="accent3"/>
              </a:solidFill>
              <a:ln>
                <a:noFill/>
              </a:ln>
              <a:effectLst/>
            </c:spPr>
            <c:extLst xmlns:c16r2="http://schemas.microsoft.com/office/drawing/2015/06/chart">
              <c:ext xmlns:c16="http://schemas.microsoft.com/office/drawing/2014/chart" uri="{C3380CC4-5D6E-409C-BE32-E72D297353CC}">
                <c16:uniqueId val="{00000002-79B7-4D77-9AF9-973CAF182BAA}"/>
              </c:ext>
            </c:extLst>
          </c:dPt>
          <c:dLbls>
            <c:dLbl>
              <c:idx val="1"/>
              <c:layout>
                <c:manualLayout>
                  <c:x val="6.5242211710977008E-2"/>
                  <c:y val="-8.8899165494930377E-2"/>
                </c:manualLayout>
              </c:layout>
              <c:dLblPos val="bestFi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79B7-4D77-9AF9-973CAF182BAA}"/>
                </c:ext>
              </c:extLst>
            </c:dLbl>
            <c:dLbl>
              <c:idx val="2"/>
              <c:layout>
                <c:manualLayout>
                  <c:x val="0.21262725682017028"/>
                  <c:y val="0"/>
                </c:manualLayout>
              </c:layout>
              <c:dLblPos val="bestFi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79B7-4D77-9AF9-973CAF182BAA}"/>
                </c:ext>
              </c:extLst>
            </c:dLbl>
            <c:spPr>
              <a:solidFill>
                <a:srgbClr val="FFFF00"/>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2800" b="0" i="0" u="none" strike="noStrike" kern="1200" baseline="0">
                    <a:solidFill>
                      <a:srgbClr val="FF0000"/>
                    </a:solidFill>
                    <a:latin typeface="+mn-lt"/>
                    <a:ea typeface="+mn-ea"/>
                    <a:cs typeface="+mn-cs"/>
                  </a:defRPr>
                </a:pPr>
                <a:endParaRPr lang="sr-Latn-CS"/>
              </a:p>
            </c:txPr>
            <c:dLblPos val="outEnd"/>
            <c:showCatName val="1"/>
            <c:showPercent val="1"/>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List1!$A$26:$A$28</c:f>
              <c:strCache>
                <c:ptCount val="3"/>
                <c:pt idx="0">
                  <c:v>Voće</c:v>
                </c:pt>
                <c:pt idx="1">
                  <c:v>Grickalice</c:v>
                </c:pt>
                <c:pt idx="2">
                  <c:v>Slatkiše</c:v>
                </c:pt>
              </c:strCache>
            </c:strRef>
          </c:cat>
          <c:val>
            <c:numRef>
              <c:f>List1!$B$26:$B$28</c:f>
              <c:numCache>
                <c:formatCode>0%</c:formatCode>
                <c:ptCount val="3"/>
                <c:pt idx="0">
                  <c:v>0.56999999999999995</c:v>
                </c:pt>
                <c:pt idx="1">
                  <c:v>0.19</c:v>
                </c:pt>
                <c:pt idx="2">
                  <c:v>0.24000000000000007</c:v>
                </c:pt>
              </c:numCache>
            </c:numRef>
          </c:val>
          <c:extLst xmlns:c16r2="http://schemas.microsoft.com/office/drawing/2015/06/chart">
            <c:ext xmlns:c16="http://schemas.microsoft.com/office/drawing/2014/chart" uri="{C3380CC4-5D6E-409C-BE32-E72D297353CC}">
              <c16:uniqueId val="{00000003-79B7-4D77-9AF9-973CAF182BAA}"/>
            </c:ext>
          </c:extLst>
        </c:ser>
        <c:dLbls/>
        <c:firstSliceAng val="0"/>
      </c:pieChart>
      <c:spPr>
        <a:noFill/>
        <a:ln>
          <a:noFill/>
        </a:ln>
        <a:effectLst/>
      </c:spPr>
    </c:plotArea>
    <c:plotVisOnly val="1"/>
    <c:dispBlanksAs val="zero"/>
  </c:chart>
  <c:spPr>
    <a:noFill/>
    <a:ln>
      <a:noFill/>
    </a:ln>
    <a:effectLst/>
  </c:spPr>
  <c:txPr>
    <a:bodyPr/>
    <a:lstStyle/>
    <a:p>
      <a:pPr>
        <a:defRPr sz="2800">
          <a:solidFill>
            <a:srgbClr val="FF0000"/>
          </a:solidFill>
        </a:defRPr>
      </a:pPr>
      <a:endParaRPr lang="sr-Latn-C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hr-HR"/>
  <c:chart>
    <c:autoTitleDeleted val="1"/>
    <c:plotArea>
      <c:layout>
        <c:manualLayout>
          <c:layoutTarget val="inner"/>
          <c:xMode val="edge"/>
          <c:yMode val="edge"/>
          <c:x val="0.64588264535114925"/>
          <c:y val="7.541864846905208E-2"/>
          <c:w val="0.31429541477769835"/>
          <c:h val="0.80394671023135178"/>
        </c:manualLayout>
      </c:layout>
      <c:pieChart>
        <c:varyColors val="1"/>
        <c:ser>
          <c:idx val="0"/>
          <c:order val="0"/>
          <c:explosion val="20"/>
          <c:dPt>
            <c:idx val="0"/>
            <c:explosion val="0"/>
            <c:spPr>
              <a:solidFill>
                <a:schemeClr val="accent1"/>
              </a:solidFill>
              <a:ln>
                <a:noFill/>
              </a:ln>
              <a:effectLst/>
            </c:spPr>
            <c:extLst xmlns:c16r2="http://schemas.microsoft.com/office/drawing/2015/06/chart">
              <c:ext xmlns:c16="http://schemas.microsoft.com/office/drawing/2014/chart" uri="{C3380CC4-5D6E-409C-BE32-E72D297353CC}">
                <c16:uniqueId val="{00000000-D638-4ED5-A855-1387BF9F9052}"/>
              </c:ext>
            </c:extLst>
          </c:dPt>
          <c:dPt>
            <c:idx val="1"/>
            <c:explosion val="0"/>
            <c:spPr>
              <a:solidFill>
                <a:schemeClr val="accent2"/>
              </a:solidFill>
              <a:ln>
                <a:noFill/>
              </a:ln>
              <a:effectLst/>
            </c:spPr>
            <c:extLst xmlns:c16r2="http://schemas.microsoft.com/office/drawing/2015/06/chart">
              <c:ext xmlns:c16="http://schemas.microsoft.com/office/drawing/2014/chart" uri="{C3380CC4-5D6E-409C-BE32-E72D297353CC}">
                <c16:uniqueId val="{00000001-D638-4ED5-A855-1387BF9F9052}"/>
              </c:ext>
            </c:extLst>
          </c:dPt>
          <c:dLbls>
            <c:spPr>
              <a:solidFill>
                <a:srgbClr val="FFFF00"/>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2800" b="0" i="0" u="none" strike="noStrike" kern="1200" baseline="0">
                    <a:solidFill>
                      <a:srgbClr val="FF0000"/>
                    </a:solidFill>
                    <a:latin typeface="+mn-lt"/>
                    <a:ea typeface="+mn-ea"/>
                    <a:cs typeface="+mn-cs"/>
                  </a:defRPr>
                </a:pPr>
                <a:endParaRPr lang="sr-Latn-CS"/>
              </a:p>
            </c:txPr>
            <c:dLblPos val="outEnd"/>
            <c:showCatName val="1"/>
            <c:showPercent val="1"/>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List1!$A$32:$A$33</c:f>
              <c:strCache>
                <c:ptCount val="2"/>
                <c:pt idx="0">
                  <c:v>Bijeli</c:v>
                </c:pt>
                <c:pt idx="1">
                  <c:v>Integralni</c:v>
                </c:pt>
              </c:strCache>
            </c:strRef>
          </c:cat>
          <c:val>
            <c:numRef>
              <c:f>List1!$B$32:$B$33</c:f>
              <c:numCache>
                <c:formatCode>0%</c:formatCode>
                <c:ptCount val="2"/>
                <c:pt idx="0">
                  <c:v>0.82000000000000028</c:v>
                </c:pt>
                <c:pt idx="1">
                  <c:v>0.18000000000000008</c:v>
                </c:pt>
              </c:numCache>
            </c:numRef>
          </c:val>
          <c:extLst xmlns:c16r2="http://schemas.microsoft.com/office/drawing/2015/06/chart">
            <c:ext xmlns:c16="http://schemas.microsoft.com/office/drawing/2014/chart" uri="{C3380CC4-5D6E-409C-BE32-E72D297353CC}">
              <c16:uniqueId val="{00000002-D638-4ED5-A855-1387BF9F9052}"/>
            </c:ext>
          </c:extLst>
        </c:ser>
        <c:dLbls/>
        <c:firstSliceAng val="0"/>
      </c:pieChart>
      <c:spPr>
        <a:noFill/>
        <a:ln>
          <a:noFill/>
        </a:ln>
        <a:effectLst/>
      </c:spPr>
    </c:plotArea>
    <c:plotVisOnly val="1"/>
    <c:dispBlanksAs val="zero"/>
  </c:chart>
  <c:spPr>
    <a:noFill/>
    <a:ln>
      <a:noFill/>
    </a:ln>
    <a:effectLst/>
  </c:spPr>
  <c:txPr>
    <a:bodyPr/>
    <a:lstStyle/>
    <a:p>
      <a:pPr>
        <a:defRPr sz="2800">
          <a:solidFill>
            <a:srgbClr val="FF0000"/>
          </a:solidFill>
        </a:defRPr>
      </a:pPr>
      <a:endParaRPr lang="sr-Latn-C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0.41121</cdr:x>
      <cdr:y>0.52696</cdr:y>
    </cdr:from>
    <cdr:to>
      <cdr:x>0.41576</cdr:x>
      <cdr:y>0.53859</cdr:y>
    </cdr:to>
    <cdr:sp macro="" textlink="">
      <cdr:nvSpPr>
        <cdr:cNvPr id="2" name="TekstniOkvir 1"/>
        <cdr:cNvSpPr txBox="1"/>
      </cdr:nvSpPr>
      <cdr:spPr>
        <a:xfrm xmlns:a="http://schemas.openxmlformats.org/drawingml/2006/main">
          <a:off x="4136136" y="2072143"/>
          <a:ext cx="45719" cy="4571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hr-HR" sz="11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hr-HR" smtClean="0"/>
              <a:t>Uredite stil naslova matrice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r-HR" smtClean="0"/>
              <a:t>Kliknite da biste uredili stil podnaslova matrice</a:t>
            </a:r>
            <a:endParaRPr lang="en-US" dirty="0"/>
          </a:p>
        </p:txBody>
      </p:sp>
      <p:sp>
        <p:nvSpPr>
          <p:cNvPr id="4" name="Date Placeholder 3"/>
          <p:cNvSpPr>
            <a:spLocks noGrp="1"/>
          </p:cNvSpPr>
          <p:nvPr>
            <p:ph type="dt" sz="half" idx="10"/>
          </p:nvPr>
        </p:nvSpPr>
        <p:spPr/>
        <p:txBody>
          <a:bodyPr/>
          <a:lstStyle/>
          <a:p>
            <a:fld id="{A76EB9D5-7E1A-4433-8B21-2237CC26FA2C}" type="datetimeFigureOut">
              <a:rPr lang="en-US" smtClean="0"/>
              <a:pPr/>
              <a:t>6/2/2017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3347681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a:p>
        </p:txBody>
      </p:sp>
      <p:sp>
        <p:nvSpPr>
          <p:cNvPr id="3" name="Vertical Text Placeholder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62598A19-B9D6-4696-A74D-9FEF900C8B6A}" type="datetimeFigureOut">
              <a:rPr lang="en-US" smtClean="0"/>
              <a:pPr/>
              <a:t>6/2/2017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827053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hr-HR" smtClean="0"/>
              <a:t>Uredite stil naslova matrice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Date Placeholder 3"/>
          <p:cNvSpPr>
            <a:spLocks noGrp="1"/>
          </p:cNvSpPr>
          <p:nvPr>
            <p:ph type="dt" sz="half" idx="10"/>
          </p:nvPr>
        </p:nvSpPr>
        <p:spPr/>
        <p:txBody>
          <a:bodyPr/>
          <a:lstStyle/>
          <a:p>
            <a:fld id="{9A205100-39B0-4914-BBD6-34F267582565}" type="datetimeFigureOut">
              <a:rPr lang="en-US" smtClean="0"/>
              <a:pPr/>
              <a:t>6/2/2017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1708878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539EF837-FEDB-44F2-8FB5-4F56FC548A33}" type="datetimeFigureOut">
              <a:rPr lang="en-US" smtClean="0"/>
              <a:pPr/>
              <a:t>6/2/2017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715402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hr-HR" smtClean="0"/>
              <a:t>Uredite stil naslova matrice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6C5516DA-9D86-4E1E-A623-C11F9F74EB59}" type="datetimeFigureOut">
              <a:rPr lang="en-US" smtClean="0"/>
              <a:pPr/>
              <a:t>6/2/2017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423622168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Date Placeholder 4"/>
          <p:cNvSpPr>
            <a:spLocks noGrp="1"/>
          </p:cNvSpPr>
          <p:nvPr>
            <p:ph type="dt" sz="half" idx="10"/>
          </p:nvPr>
        </p:nvSpPr>
        <p:spPr/>
        <p:txBody>
          <a:bodyPr/>
          <a:lstStyle/>
          <a:p>
            <a:fld id="{69FBB33F-FEF5-4E73-A5F9-307689FE77C6}" type="datetimeFigureOut">
              <a:rPr lang="en-US" smtClean="0"/>
              <a:pPr/>
              <a:t>6/2/2017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1586296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Usporedb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Content Placeholder 3"/>
          <p:cNvSpPr>
            <a:spLocks noGrp="1"/>
          </p:cNvSpPr>
          <p:nvPr>
            <p:ph sz="half" idx="2"/>
          </p:nvPr>
        </p:nvSpPr>
        <p:spPr>
          <a:xfrm>
            <a:off x="845127" y="2507550"/>
            <a:ext cx="5156200" cy="3680525"/>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Content Placeholder 5"/>
          <p:cNvSpPr>
            <a:spLocks noGrp="1"/>
          </p:cNvSpPr>
          <p:nvPr>
            <p:ph sz="quarter" idx="4"/>
          </p:nvPr>
        </p:nvSpPr>
        <p:spPr>
          <a:xfrm>
            <a:off x="6172200" y="2507550"/>
            <a:ext cx="5181601" cy="3680525"/>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7" name="Date Placeholder 6"/>
          <p:cNvSpPr>
            <a:spLocks noGrp="1"/>
          </p:cNvSpPr>
          <p:nvPr>
            <p:ph type="dt" sz="half" idx="10"/>
          </p:nvPr>
        </p:nvSpPr>
        <p:spPr/>
        <p:txBody>
          <a:bodyPr/>
          <a:lstStyle/>
          <a:p>
            <a:fld id="{A64B5FA4-F0B8-4D71-BC92-932E3A1502F8}" type="datetimeFigureOut">
              <a:rPr lang="en-US" smtClean="0"/>
              <a:pPr/>
              <a:t>6/2/2017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
        <p:nvSpPr>
          <p:cNvPr id="10" name="Title 9"/>
          <p:cNvSpPr>
            <a:spLocks noGrp="1"/>
          </p:cNvSpPr>
          <p:nvPr>
            <p:ph type="title"/>
          </p:nvPr>
        </p:nvSpPr>
        <p:spPr/>
        <p:txBody>
          <a:bodyPr/>
          <a:lstStyle/>
          <a:p>
            <a:r>
              <a:rPr lang="hr-HR" smtClean="0"/>
              <a:t>Uredite stil naslova matrice</a:t>
            </a:r>
            <a:endParaRPr lang="en-US" dirty="0"/>
          </a:p>
        </p:txBody>
      </p:sp>
    </p:spTree>
    <p:extLst>
      <p:ext uri="{BB962C8B-B14F-4D97-AF65-F5344CB8AC3E}">
        <p14:creationId xmlns:p14="http://schemas.microsoft.com/office/powerpoint/2010/main" xmlns="" val="1710254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amo naslov">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FD89F80-C2CE-4D6A-80E4-D3515AD92BC6}" type="datetimeFigureOut">
              <a:rPr lang="en-US" smtClean="0"/>
              <a:pPr/>
              <a:t>6/2/2017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
        <p:nvSpPr>
          <p:cNvPr id="6" name="Title 5"/>
          <p:cNvSpPr>
            <a:spLocks noGrp="1"/>
          </p:cNvSpPr>
          <p:nvPr>
            <p:ph type="title"/>
          </p:nvPr>
        </p:nvSpPr>
        <p:spPr/>
        <p:txBody>
          <a:bodyPr/>
          <a:lstStyle/>
          <a:p>
            <a:r>
              <a:rPr lang="hr-HR" smtClean="0"/>
              <a:t>Uredite stil naslova matrice</a:t>
            </a:r>
            <a:endParaRPr lang="en-US"/>
          </a:p>
        </p:txBody>
      </p:sp>
    </p:spTree>
    <p:extLst>
      <p:ext uri="{BB962C8B-B14F-4D97-AF65-F5344CB8AC3E}">
        <p14:creationId xmlns:p14="http://schemas.microsoft.com/office/powerpoint/2010/main" xmlns="" val="3455451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4220E-EF40-477E-B84C-637FC7CE78DB}" type="datetimeFigureOut">
              <a:rPr lang="en-US" smtClean="0"/>
              <a:pPr/>
              <a:t>6/2/2017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3466334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hr-HR" smtClean="0"/>
              <a:t>Uredite stil naslova matrice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FD0B8D63-E026-4E54-B301-C824E1BD14F3}" type="datetimeFigureOut">
              <a:rPr lang="en-US" smtClean="0"/>
              <a:pPr/>
              <a:t>6/2/2017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695156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hr-HR" smtClean="0"/>
              <a:t>Uredite stil naslova matrice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6C423185-9573-406A-8068-0AB4F2335019}" type="datetimeFigureOut">
              <a:rPr lang="en-US" smtClean="0"/>
              <a:pPr/>
              <a:t>6/2/2017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3269918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hr-HR" smtClean="0"/>
              <a:t>Uredite stil naslova matrice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6C5516DA-9D86-4E1E-A623-C11F9F74EB59}" type="datetimeFigureOut">
              <a:rPr lang="en-US" smtClean="0"/>
              <a:pPr/>
              <a:t>6/2/2017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154691703"/>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jpe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solidFill>
            <a:srgbClr val="00B050"/>
          </a:solidFill>
        </p:spPr>
        <p:txBody>
          <a:bodyPr>
            <a:normAutofit fontScale="90000"/>
          </a:bodyPr>
          <a:lstStyle/>
          <a:p>
            <a:r>
              <a:rPr lang="hr-HR" sz="6000" dirty="0" smtClean="0">
                <a:solidFill>
                  <a:srgbClr val="FF0000"/>
                </a:solidFill>
              </a:rPr>
              <a:t>PREHRAMBENE NAVIKE UČENIKA OŠ HVAR</a:t>
            </a:r>
            <a:endParaRPr lang="hr-HR" sz="6000" dirty="0">
              <a:solidFill>
                <a:srgbClr val="FF0000"/>
              </a:solidFill>
            </a:endParaRPr>
          </a:p>
        </p:txBody>
      </p:sp>
      <p:sp>
        <p:nvSpPr>
          <p:cNvPr id="3" name="Rezervirano mjesto sadržaja 2"/>
          <p:cNvSpPr>
            <a:spLocks noGrp="1"/>
          </p:cNvSpPr>
          <p:nvPr>
            <p:ph idx="1"/>
          </p:nvPr>
        </p:nvSpPr>
        <p:spPr>
          <a:solidFill>
            <a:srgbClr val="92D050"/>
          </a:solidFill>
        </p:spPr>
        <p:txBody>
          <a:bodyPr>
            <a:normAutofit/>
          </a:bodyPr>
          <a:lstStyle/>
          <a:p>
            <a:r>
              <a:rPr lang="hr-HR" sz="3200" dirty="0" smtClean="0">
                <a:solidFill>
                  <a:srgbClr val="7030A0"/>
                </a:solidFill>
              </a:rPr>
              <a:t>METODA PRIKUPLJANJA PODATAKA: UPITNIK</a:t>
            </a:r>
          </a:p>
          <a:p>
            <a:r>
              <a:rPr lang="hr-HR" sz="3600" dirty="0" smtClean="0">
                <a:solidFill>
                  <a:srgbClr val="7030A0"/>
                </a:solidFill>
              </a:rPr>
              <a:t>ANKETIRANO JE 95 UČENIKA 5., 6. I 7. RAZREDA.</a:t>
            </a:r>
          </a:p>
          <a:p>
            <a:r>
              <a:rPr lang="hr-HR" sz="3600" smtClean="0">
                <a:solidFill>
                  <a:srgbClr val="7030A0"/>
                </a:solidFill>
              </a:rPr>
              <a:t>CILJ UPITNIKA: </a:t>
            </a:r>
            <a:r>
              <a:rPr lang="hr-HR" sz="3600" dirty="0" smtClean="0">
                <a:solidFill>
                  <a:srgbClr val="7030A0"/>
                </a:solidFill>
              </a:rPr>
              <a:t>UTVRDITI PREHRAMBENE NAVIKE UČENIKA. REZULTATI UPITNIKA ĆE SE KORISTITI U SVRHU PROMICANJA ZDRAVOG NAČINA ŽIVOTA I EDUKACIJE UČENIKA O PRAVILNIM PREHRAMBENIM NAVIKAMA.</a:t>
            </a:r>
          </a:p>
          <a:p>
            <a:pPr marL="0" indent="0">
              <a:buNone/>
            </a:pPr>
            <a:endParaRPr lang="hr-HR" sz="3600" dirty="0" smtClean="0"/>
          </a:p>
          <a:p>
            <a:endParaRPr lang="hr-HR" sz="2800" dirty="0"/>
          </a:p>
          <a:p>
            <a:endParaRPr lang="hr-HR" sz="2800" dirty="0" smtClean="0"/>
          </a:p>
          <a:p>
            <a:endParaRPr lang="hr-HR" sz="2800" dirty="0"/>
          </a:p>
        </p:txBody>
      </p:sp>
    </p:spTree>
    <p:extLst>
      <p:ext uri="{BB962C8B-B14F-4D97-AF65-F5344CB8AC3E}">
        <p14:creationId xmlns:p14="http://schemas.microsoft.com/office/powerpoint/2010/main" xmlns="" val="983115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77746" y="-212502"/>
            <a:ext cx="3931920" cy="1600197"/>
          </a:xfrm>
        </p:spPr>
        <p:txBody>
          <a:bodyPr>
            <a:normAutofit fontScale="90000"/>
          </a:bodyPr>
          <a:lstStyle/>
          <a:p>
            <a:r>
              <a:rPr lang="hr-HR" dirty="0" smtClean="0"/>
              <a:t/>
            </a:r>
            <a:br>
              <a:rPr lang="hr-HR" dirty="0" smtClean="0"/>
            </a:br>
            <a:r>
              <a:rPr lang="hr-HR" dirty="0"/>
              <a:t/>
            </a:r>
            <a:br>
              <a:rPr lang="hr-HR" dirty="0"/>
            </a:br>
            <a:r>
              <a:rPr lang="hr-HR" dirty="0" smtClean="0"/>
              <a:t/>
            </a:r>
            <a:br>
              <a:rPr lang="hr-HR" dirty="0" smtClean="0"/>
            </a:br>
            <a:r>
              <a:rPr lang="hr-HR" dirty="0" smtClean="0"/>
              <a:t>OBROK U ŠKOLI</a:t>
            </a:r>
            <a:endParaRPr lang="hr-HR" dirty="0"/>
          </a:p>
        </p:txBody>
      </p:sp>
      <p:sp>
        <p:nvSpPr>
          <p:cNvPr id="3" name="Rezervirano mjesto sadržaja 2"/>
          <p:cNvSpPr>
            <a:spLocks noGrp="1"/>
          </p:cNvSpPr>
          <p:nvPr>
            <p:ph idx="1"/>
          </p:nvPr>
        </p:nvSpPr>
        <p:spPr/>
        <p:txBody>
          <a:bodyPr>
            <a:noAutofit/>
          </a:bodyPr>
          <a:lstStyle/>
          <a:p>
            <a:r>
              <a:rPr lang="hr-HR" sz="2800" dirty="0"/>
              <a:t>Većina djece radije će za užinu konzumirati nezdravu </a:t>
            </a:r>
            <a:r>
              <a:rPr lang="hr-HR" sz="2800" dirty="0" err="1"/>
              <a:t>tzv.”brzu</a:t>
            </a:r>
            <a:r>
              <a:rPr lang="hr-HR" sz="2800" dirty="0"/>
              <a:t> hranu”, razne grickalice i slatkiše, te gazirane sokove umjesto maminog sendviča. Ako dijete nema organiziranu užinu u </a:t>
            </a:r>
            <a:r>
              <a:rPr lang="hr-HR" sz="2800" dirty="0" smtClean="0"/>
              <a:t>školi, tada </a:t>
            </a:r>
            <a:r>
              <a:rPr lang="hr-HR" sz="2800" dirty="0"/>
              <a:t>je bolje da od kuće nosi </a:t>
            </a:r>
            <a:r>
              <a:rPr lang="hr-HR" sz="2800" dirty="0" smtClean="0"/>
              <a:t>sendvič, </a:t>
            </a:r>
            <a:r>
              <a:rPr lang="hr-HR" sz="2800" dirty="0"/>
              <a:t>nego da pribjegava brzim gotovim obrocima koji su visoke kalorijske vrijednosti, a male </a:t>
            </a:r>
            <a:r>
              <a:rPr lang="hr-HR" sz="2800" dirty="0" smtClean="0"/>
              <a:t>nutritivne vrijednosti. Sendvič </a:t>
            </a:r>
            <a:r>
              <a:rPr lang="hr-HR" sz="2800" dirty="0"/>
              <a:t>od kuće napravljen </a:t>
            </a:r>
            <a:r>
              <a:rPr lang="hr-HR" sz="2800" dirty="0" smtClean="0"/>
              <a:t>od integralnog kruha </a:t>
            </a:r>
            <a:r>
              <a:rPr lang="hr-HR" sz="2800" dirty="0"/>
              <a:t>s šunkom ili sirom uz dodatak svježe sezonske salate zadovoljit će dnevne potrebe školarca do završetka školskog dana.</a:t>
            </a:r>
          </a:p>
          <a:p>
            <a:endParaRPr lang="hr-HR" sz="2800" dirty="0"/>
          </a:p>
        </p:txBody>
      </p:sp>
      <p:sp>
        <p:nvSpPr>
          <p:cNvPr id="4" name="Rezervirano mjesto teksta 3"/>
          <p:cNvSpPr>
            <a:spLocks noGrp="1"/>
          </p:cNvSpPr>
          <p:nvPr>
            <p:ph type="body" sz="half" idx="2"/>
          </p:nvPr>
        </p:nvSpPr>
        <p:spPr/>
        <p:txBody>
          <a:bodyPr>
            <a:normAutofit/>
          </a:bodyPr>
          <a:lstStyle/>
          <a:p>
            <a:r>
              <a:rPr lang="hr-HR" sz="2400" dirty="0">
                <a:solidFill>
                  <a:srgbClr val="FF0000"/>
                </a:solidFill>
              </a:rPr>
              <a:t>SAVJET: Za užinu izbjegavati pekarske proizvode (krafne, </a:t>
            </a:r>
            <a:r>
              <a:rPr lang="hr-HR" sz="2400" dirty="0" err="1">
                <a:solidFill>
                  <a:srgbClr val="FF0000"/>
                </a:solidFill>
              </a:rPr>
              <a:t>kroasane</a:t>
            </a:r>
            <a:r>
              <a:rPr lang="hr-HR" sz="2400" dirty="0">
                <a:solidFill>
                  <a:srgbClr val="FF0000"/>
                </a:solidFill>
              </a:rPr>
              <a:t>, </a:t>
            </a:r>
            <a:r>
              <a:rPr lang="hr-HR" sz="2400" dirty="0" err="1">
                <a:solidFill>
                  <a:srgbClr val="FF0000"/>
                </a:solidFill>
              </a:rPr>
              <a:t>pizze</a:t>
            </a:r>
            <a:r>
              <a:rPr lang="hr-HR" sz="2400" dirty="0">
                <a:solidFill>
                  <a:srgbClr val="FF0000"/>
                </a:solidFill>
              </a:rPr>
              <a:t>…). Ponijeti „mamin </a:t>
            </a:r>
            <a:r>
              <a:rPr lang="hr-HR" sz="2400" dirty="0" smtClean="0">
                <a:solidFill>
                  <a:srgbClr val="FF0000"/>
                </a:solidFill>
              </a:rPr>
              <a:t>sendvič” ili voće.</a:t>
            </a:r>
            <a:r>
              <a:rPr lang="hr-HR" sz="2400" dirty="0">
                <a:solidFill>
                  <a:srgbClr val="FF0000"/>
                </a:solidFill>
              </a:rPr>
              <a:t/>
            </a:r>
            <a:br>
              <a:rPr lang="hr-HR" sz="2400" dirty="0">
                <a:solidFill>
                  <a:srgbClr val="FF0000"/>
                </a:solidFill>
              </a:rPr>
            </a:br>
            <a:endParaRPr lang="hr-HR" sz="2400" dirty="0">
              <a:solidFill>
                <a:srgbClr val="FF0000"/>
              </a:solidFill>
            </a:endParaRPr>
          </a:p>
        </p:txBody>
      </p:sp>
      <p:pic>
        <p:nvPicPr>
          <p:cNvPr id="6" name="Slika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77746" y="3978000"/>
            <a:ext cx="4327858" cy="2880000"/>
          </a:xfrm>
          <a:prstGeom prst="rect">
            <a:avLst/>
          </a:prstGeom>
        </p:spPr>
      </p:pic>
    </p:spTree>
    <p:extLst>
      <p:ext uri="{BB962C8B-B14F-4D97-AF65-F5344CB8AC3E}">
        <p14:creationId xmlns:p14="http://schemas.microsoft.com/office/powerpoint/2010/main" xmlns="" val="3805742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93646" y="402336"/>
            <a:ext cx="10058400" cy="1371600"/>
          </a:xfrm>
          <a:solidFill>
            <a:srgbClr val="FFFF00"/>
          </a:solidFill>
        </p:spPr>
        <p:txBody>
          <a:bodyPr/>
          <a:lstStyle/>
          <a:p>
            <a:r>
              <a:rPr lang="hr-HR" dirty="0" smtClean="0"/>
              <a:t>ŠTO JEDEŠ IZMEĐU OBROKA?</a:t>
            </a:r>
            <a:endParaRPr lang="hr-HR" dirty="0"/>
          </a:p>
        </p:txBody>
      </p:sp>
      <p:graphicFrame>
        <p:nvGraphicFramePr>
          <p:cNvPr id="4" name="Rezervirano mjesto sadržaja 3"/>
          <p:cNvGraphicFramePr>
            <a:graphicFrameLocks noGrp="1"/>
          </p:cNvGraphicFramePr>
          <p:nvPr>
            <p:ph idx="1"/>
            <p:extLst>
              <p:ext uri="{D42A27DB-BD31-4B8C-83A1-F6EECF244321}">
                <p14:modId xmlns:p14="http://schemas.microsoft.com/office/powerpoint/2010/main" xmlns="" val="4220864993"/>
              </p:ext>
            </p:extLst>
          </p:nvPr>
        </p:nvGraphicFramePr>
        <p:xfrm>
          <a:off x="1600328" y="1933939"/>
          <a:ext cx="10122281" cy="4428613"/>
        </p:xfrm>
        <a:graphic>
          <a:graphicData uri="http://schemas.openxmlformats.org/drawingml/2006/chart">
            <c:chart xmlns:c="http://schemas.openxmlformats.org/drawingml/2006/chart" xmlns:r="http://schemas.openxmlformats.org/officeDocument/2006/relationships" r:id="rId2"/>
          </a:graphicData>
        </a:graphic>
      </p:graphicFrame>
      <p:sp>
        <p:nvSpPr>
          <p:cNvPr id="3" name="AutoShape 2" descr="Slikovni rezultat za grickali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5" name="AutoShape 4" descr="Slikovni rezultat za grickali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8" name="Slika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0375" y="1933938"/>
            <a:ext cx="6798841" cy="3816000"/>
          </a:xfrm>
          <a:prstGeom prst="rect">
            <a:avLst/>
          </a:prstGeom>
        </p:spPr>
      </p:pic>
    </p:spTree>
    <p:extLst>
      <p:ext uri="{BB962C8B-B14F-4D97-AF65-F5344CB8AC3E}">
        <p14:creationId xmlns:p14="http://schemas.microsoft.com/office/powerpoint/2010/main" xmlns="" val="186562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hr-HR" dirty="0" smtClean="0"/>
              <a:t>ŠTO JEDEŠ </a:t>
            </a:r>
            <a:r>
              <a:rPr lang="hr-HR" dirty="0"/>
              <a:t>i</a:t>
            </a:r>
            <a:r>
              <a:rPr lang="hr-HR" dirty="0" smtClean="0"/>
              <a:t>zmeđu obroka?</a:t>
            </a:r>
            <a:endParaRPr lang="hr-HR" dirty="0"/>
          </a:p>
        </p:txBody>
      </p:sp>
      <p:sp>
        <p:nvSpPr>
          <p:cNvPr id="5" name="Rezervirano mjesto sadržaja 4"/>
          <p:cNvSpPr>
            <a:spLocks noGrp="1"/>
          </p:cNvSpPr>
          <p:nvPr>
            <p:ph idx="1"/>
          </p:nvPr>
        </p:nvSpPr>
        <p:spPr/>
        <p:txBody>
          <a:bodyPr>
            <a:normAutofit fontScale="77500" lnSpcReduction="20000"/>
          </a:bodyPr>
          <a:lstStyle/>
          <a:p>
            <a:pPr lvl="0"/>
            <a:r>
              <a:rPr lang="hr-HR" b="1" dirty="0"/>
              <a:t>Rezultati</a:t>
            </a:r>
            <a:r>
              <a:rPr lang="hr-HR" dirty="0"/>
              <a:t>: </a:t>
            </a:r>
            <a:r>
              <a:rPr lang="hr-HR" dirty="0" smtClean="0"/>
              <a:t>voće 57%</a:t>
            </a:r>
            <a:endParaRPr lang="hr-HR" dirty="0"/>
          </a:p>
          <a:p>
            <a:pPr lvl="0"/>
            <a:r>
              <a:rPr lang="hr-HR" b="1" dirty="0"/>
              <a:t>Savjeti</a:t>
            </a:r>
            <a:r>
              <a:rPr lang="hr-HR" dirty="0"/>
              <a:t>: potrebno je jesti voće</a:t>
            </a:r>
          </a:p>
          <a:p>
            <a:pPr lvl="0"/>
            <a:r>
              <a:rPr lang="hr-HR" b="1" dirty="0"/>
              <a:t>Razlozi</a:t>
            </a:r>
            <a:r>
              <a:rPr lang="hr-HR" dirty="0"/>
              <a:t>: mnogi su razlozi zašto u prehranu uvrstiti  više od jednog voćnog obroka, a prvenstveno zbog ZDRAVSTVENIH PREDNOSTI i HRANJIVIH TVARI samog voća.  Istraživanja su pokazala da se kod upotrebe voća smanjuje rizik od bolesti srca, uključujući i srčani udar, zatim gojaznosti i dijabetesa tipa II. </a:t>
            </a:r>
            <a:r>
              <a:rPr lang="hr-HR" dirty="0" smtClean="0"/>
              <a:t> </a:t>
            </a:r>
            <a:r>
              <a:rPr lang="hr-HR" dirty="0"/>
              <a:t>Vitamin C je važan za rast i „popravak” svih tjelesnih tkiva, pomaže liječiti posjekotine i rane, i čuva zube i desni zdravima. Još možemo dodati da je probava voća vrlo brza i traje oko </a:t>
            </a:r>
            <a:r>
              <a:rPr lang="hr-HR" dirty="0" smtClean="0"/>
              <a:t>30 min, </a:t>
            </a:r>
            <a:r>
              <a:rPr lang="hr-HR" dirty="0"/>
              <a:t>da sadrži količinu vode kao i ljudsko tijelo (80%) , i da je kalorijska vrijednost voća vrlo mala.</a:t>
            </a:r>
          </a:p>
          <a:p>
            <a:endParaRPr lang="hr-HR" dirty="0"/>
          </a:p>
        </p:txBody>
      </p:sp>
      <p:sp>
        <p:nvSpPr>
          <p:cNvPr id="6" name="Rezervirano mjesto teksta 5"/>
          <p:cNvSpPr>
            <a:spLocks noGrp="1"/>
          </p:cNvSpPr>
          <p:nvPr>
            <p:ph type="body" sz="half" idx="2"/>
          </p:nvPr>
        </p:nvSpPr>
        <p:spPr/>
        <p:txBody>
          <a:bodyPr/>
          <a:lstStyle/>
          <a:p>
            <a:endParaRPr lang="hr-HR" dirty="0"/>
          </a:p>
        </p:txBody>
      </p:sp>
      <p:pic>
        <p:nvPicPr>
          <p:cNvPr id="10242" name="Picture 2" descr="C:\Users\RADOJKOVIC\Desktop\maline.jpg"/>
          <p:cNvPicPr>
            <a:picLocks noChangeAspect="1" noChangeArrowheads="1"/>
          </p:cNvPicPr>
          <p:nvPr/>
        </p:nvPicPr>
        <p:blipFill>
          <a:blip r:embed="rId2"/>
          <a:srcRect/>
          <a:stretch>
            <a:fillRect/>
          </a:stretch>
        </p:blipFill>
        <p:spPr bwMode="auto">
          <a:xfrm>
            <a:off x="241300" y="2003425"/>
            <a:ext cx="4789057" cy="4104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solidFill>
            <a:srgbClr val="FFC000"/>
          </a:solidFill>
        </p:spPr>
        <p:txBody>
          <a:bodyPr/>
          <a:lstStyle/>
          <a:p>
            <a:r>
              <a:rPr lang="hr-HR" dirty="0" smtClean="0"/>
              <a:t>KOJU VRSTU KRUHA JEDEŠ?</a:t>
            </a:r>
            <a:endParaRPr lang="hr-HR" dirty="0"/>
          </a:p>
        </p:txBody>
      </p:sp>
      <p:graphicFrame>
        <p:nvGraphicFramePr>
          <p:cNvPr id="4" name="Rezervirano mjesto sadržaja 3"/>
          <p:cNvGraphicFramePr>
            <a:graphicFrameLocks noGrp="1"/>
          </p:cNvGraphicFramePr>
          <p:nvPr>
            <p:ph idx="1"/>
            <p:extLst>
              <p:ext uri="{D42A27DB-BD31-4B8C-83A1-F6EECF244321}">
                <p14:modId xmlns:p14="http://schemas.microsoft.com/office/powerpoint/2010/main" xmlns="" val="1555123197"/>
              </p:ext>
            </p:extLst>
          </p:nvPr>
        </p:nvGraphicFramePr>
        <p:xfrm>
          <a:off x="844550" y="1828800"/>
          <a:ext cx="105156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3" name="Slika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77334" y="1947616"/>
            <a:ext cx="4580466" cy="3564000"/>
          </a:xfrm>
          <a:prstGeom prst="rect">
            <a:avLst/>
          </a:prstGeom>
        </p:spPr>
      </p:pic>
    </p:spTree>
    <p:extLst>
      <p:ext uri="{BB962C8B-B14F-4D97-AF65-F5344CB8AC3E}">
        <p14:creationId xmlns:p14="http://schemas.microsoft.com/office/powerpoint/2010/main" xmlns="" val="4078846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677334" y="1498604"/>
            <a:ext cx="3854528" cy="736596"/>
          </a:xfrm>
        </p:spPr>
        <p:txBody>
          <a:bodyPr>
            <a:normAutofit fontScale="90000"/>
          </a:bodyPr>
          <a:lstStyle/>
          <a:p>
            <a:r>
              <a:rPr lang="hr-HR" dirty="0" smtClean="0"/>
              <a:t>KOJU VRSTU KRUHA JEDEŠ?</a:t>
            </a:r>
            <a:endParaRPr lang="hr-HR" dirty="0"/>
          </a:p>
        </p:txBody>
      </p:sp>
      <p:sp>
        <p:nvSpPr>
          <p:cNvPr id="5" name="Rezervirano mjesto sadržaja 4"/>
          <p:cNvSpPr>
            <a:spLocks noGrp="1"/>
          </p:cNvSpPr>
          <p:nvPr>
            <p:ph idx="1"/>
          </p:nvPr>
        </p:nvSpPr>
        <p:spPr>
          <a:xfrm>
            <a:off x="4766735" y="273052"/>
            <a:ext cx="6815668" cy="5940000"/>
          </a:xfrm>
        </p:spPr>
        <p:txBody>
          <a:bodyPr>
            <a:normAutofit fontScale="92500" lnSpcReduction="20000"/>
          </a:bodyPr>
          <a:lstStyle/>
          <a:p>
            <a:pPr lvl="0"/>
            <a:r>
              <a:rPr lang="hr-HR" sz="3200" dirty="0"/>
              <a:t>Rezultati: bijeli </a:t>
            </a:r>
            <a:r>
              <a:rPr lang="hr-HR" sz="3200" dirty="0" smtClean="0"/>
              <a:t>kruh</a:t>
            </a:r>
            <a:r>
              <a:rPr lang="hr-HR" sz="3200" dirty="0"/>
              <a:t> </a:t>
            </a:r>
            <a:r>
              <a:rPr lang="hr-HR" sz="3200" dirty="0" smtClean="0"/>
              <a:t>82%</a:t>
            </a:r>
            <a:endParaRPr lang="hr-HR" sz="3200" dirty="0"/>
          </a:p>
          <a:p>
            <a:pPr lvl="0"/>
            <a:endParaRPr lang="hr-HR" sz="3200" dirty="0"/>
          </a:p>
          <a:p>
            <a:pPr lvl="0"/>
            <a:r>
              <a:rPr lang="hr-HR" sz="3200" dirty="0"/>
              <a:t>Razlozi: </a:t>
            </a:r>
            <a:r>
              <a:rPr lang="hr-HR" sz="3200" dirty="0" smtClean="0"/>
              <a:t>Integralni </a:t>
            </a:r>
            <a:r>
              <a:rPr lang="hr-HR" sz="3200" dirty="0"/>
              <a:t>kruh sadrži CJELOVITE ŽITARICE koje ubrzavaju metabolizam i rad crijeva, a samim time olakšavaju probavu. Upravo se u ljusci žitarice nalazi najviše vlakana, minerala i vitamina od životne važnosti, koji smanjuju rizik od krvožilnih </a:t>
            </a:r>
            <a:r>
              <a:rPr lang="hr-HR" sz="3200" dirty="0" smtClean="0"/>
              <a:t>bolesti. </a:t>
            </a:r>
            <a:r>
              <a:rPr lang="vi-VN" sz="3200" dirty="0" smtClean="0"/>
              <a:t>Dakle </a:t>
            </a:r>
            <a:r>
              <a:rPr lang="vi-VN" sz="3200" dirty="0"/>
              <a:t>u integralnome kruhu nema industrijski obrađenih sastojaka nego samo žitarice. Integralni kruh sadrži puno više minerala i vitamina od običnog bijelog kruha. </a:t>
            </a:r>
            <a:endParaRPr lang="hr-HR" sz="3200" dirty="0"/>
          </a:p>
          <a:p>
            <a:pPr>
              <a:buNone/>
            </a:pPr>
            <a:r>
              <a:rPr lang="hr-HR" sz="3200" dirty="0"/>
              <a:t> </a:t>
            </a:r>
          </a:p>
          <a:p>
            <a:endParaRPr lang="hr-HR" dirty="0">
              <a:effectLst>
                <a:outerShdw blurRad="38100" dist="38100" dir="2700000" algn="tl">
                  <a:srgbClr val="000000">
                    <a:alpha val="43137"/>
                  </a:srgbClr>
                </a:outerShdw>
              </a:effectLst>
            </a:endParaRPr>
          </a:p>
        </p:txBody>
      </p:sp>
      <p:sp>
        <p:nvSpPr>
          <p:cNvPr id="6" name="Rezervirano mjesto teksta 5"/>
          <p:cNvSpPr>
            <a:spLocks noGrp="1"/>
          </p:cNvSpPr>
          <p:nvPr>
            <p:ph type="body" sz="half" idx="2"/>
          </p:nvPr>
        </p:nvSpPr>
        <p:spPr>
          <a:xfrm>
            <a:off x="410038" y="2450758"/>
            <a:ext cx="4389120" cy="3762294"/>
          </a:xfrm>
        </p:spPr>
        <p:txBody>
          <a:bodyPr>
            <a:normAutofit/>
          </a:bodyPr>
          <a:lstStyle/>
          <a:p>
            <a:r>
              <a:rPr lang="hr-HR" sz="4000" dirty="0">
                <a:solidFill>
                  <a:srgbClr val="FF0000"/>
                </a:solidFill>
              </a:rPr>
              <a:t>Savjeti: jesti integralni kruh</a:t>
            </a:r>
          </a:p>
          <a:p>
            <a:endParaRPr lang="hr-HR" sz="4000" dirty="0">
              <a:solidFill>
                <a:srgbClr val="FF0000"/>
              </a:solidFill>
            </a:endParaRPr>
          </a:p>
        </p:txBody>
      </p:sp>
      <p:pic>
        <p:nvPicPr>
          <p:cNvPr id="5123" name="Picture 3" descr="C:\Users\RADOJKOVIC\Desktop\kruh2.jpg"/>
          <p:cNvPicPr>
            <a:picLocks noChangeAspect="1" noChangeArrowheads="1"/>
          </p:cNvPicPr>
          <p:nvPr/>
        </p:nvPicPr>
        <p:blipFill>
          <a:blip r:embed="rId2"/>
          <a:srcRect/>
          <a:stretch>
            <a:fillRect/>
          </a:stretch>
        </p:blipFill>
        <p:spPr bwMode="auto">
          <a:xfrm>
            <a:off x="194756" y="3838702"/>
            <a:ext cx="4337106" cy="280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solidFill>
            <a:srgbClr val="FFC000"/>
          </a:solidFill>
        </p:spPr>
        <p:txBody>
          <a:bodyPr>
            <a:normAutofit/>
          </a:bodyPr>
          <a:lstStyle/>
          <a:p>
            <a:r>
              <a:rPr lang="hr-HR" dirty="0" smtClean="0"/>
              <a:t>KOLIKO ČESTO JEDEŠ </a:t>
            </a:r>
            <a:r>
              <a:rPr lang="hr-HR" dirty="0" smtClean="0">
                <a:solidFill>
                  <a:srgbClr val="FF0000"/>
                </a:solidFill>
              </a:rPr>
              <a:t>CRVENO MESO?</a:t>
            </a:r>
            <a:endParaRPr lang="hr-HR" dirty="0">
              <a:solidFill>
                <a:srgbClr val="FF0000"/>
              </a:solidFill>
            </a:endParaRPr>
          </a:p>
        </p:txBody>
      </p:sp>
      <p:graphicFrame>
        <p:nvGraphicFramePr>
          <p:cNvPr id="4" name="Rezervirano mjesto sadržaja 3"/>
          <p:cNvGraphicFramePr>
            <a:graphicFrameLocks noGrp="1"/>
          </p:cNvGraphicFramePr>
          <p:nvPr>
            <p:ph idx="1"/>
            <p:extLst>
              <p:ext uri="{D42A27DB-BD31-4B8C-83A1-F6EECF244321}">
                <p14:modId xmlns:p14="http://schemas.microsoft.com/office/powerpoint/2010/main" xmlns="" val="1217513147"/>
              </p:ext>
            </p:extLst>
          </p:nvPr>
        </p:nvGraphicFramePr>
        <p:xfrm>
          <a:off x="3755136" y="2194879"/>
          <a:ext cx="10058400" cy="3932237"/>
        </p:xfrm>
        <a:graphic>
          <a:graphicData uri="http://schemas.openxmlformats.org/drawingml/2006/chart">
            <c:chart xmlns:c="http://schemas.openxmlformats.org/drawingml/2006/chart" xmlns:r="http://schemas.openxmlformats.org/officeDocument/2006/relationships" r:id="rId2"/>
          </a:graphicData>
        </a:graphic>
      </p:graphicFrame>
      <p:pic>
        <p:nvPicPr>
          <p:cNvPr id="3" name="Slika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09600" y="2194878"/>
            <a:ext cx="5148000" cy="3861000"/>
          </a:xfrm>
          <a:prstGeom prst="rect">
            <a:avLst/>
          </a:prstGeom>
        </p:spPr>
      </p:pic>
    </p:spTree>
    <p:extLst>
      <p:ext uri="{BB962C8B-B14F-4D97-AF65-F5344CB8AC3E}">
        <p14:creationId xmlns:p14="http://schemas.microsoft.com/office/powerpoint/2010/main" xmlns="" val="906516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solidFill>
            <a:srgbClr val="FFC000"/>
          </a:solidFill>
        </p:spPr>
        <p:txBody>
          <a:bodyPr/>
          <a:lstStyle/>
          <a:p>
            <a:r>
              <a:rPr lang="hr-HR" dirty="0" smtClean="0"/>
              <a:t>KOLIKO ČESTO JEDEŠ </a:t>
            </a:r>
            <a:r>
              <a:rPr lang="hr-HR" dirty="0" smtClean="0">
                <a:solidFill>
                  <a:srgbClr val="FF0000"/>
                </a:solidFill>
              </a:rPr>
              <a:t>PILETINU?</a:t>
            </a:r>
            <a:endParaRPr lang="hr-HR" dirty="0">
              <a:solidFill>
                <a:srgbClr val="FF0000"/>
              </a:solidFill>
            </a:endParaRPr>
          </a:p>
        </p:txBody>
      </p:sp>
      <p:graphicFrame>
        <p:nvGraphicFramePr>
          <p:cNvPr id="4" name="Rezervirano mjesto sadržaja 3"/>
          <p:cNvGraphicFramePr>
            <a:graphicFrameLocks noGrp="1"/>
          </p:cNvGraphicFramePr>
          <p:nvPr>
            <p:ph idx="1"/>
            <p:extLst>
              <p:ext uri="{D42A27DB-BD31-4B8C-83A1-F6EECF244321}">
                <p14:modId xmlns:p14="http://schemas.microsoft.com/office/powerpoint/2010/main" xmlns="" val="1412549823"/>
              </p:ext>
            </p:extLst>
          </p:nvPr>
        </p:nvGraphicFramePr>
        <p:xfrm>
          <a:off x="4268276" y="1585459"/>
          <a:ext cx="10058400" cy="3932237"/>
        </p:xfrm>
        <a:graphic>
          <a:graphicData uri="http://schemas.openxmlformats.org/drawingml/2006/chart">
            <c:chart xmlns:c="http://schemas.openxmlformats.org/drawingml/2006/chart" xmlns:r="http://schemas.openxmlformats.org/officeDocument/2006/relationships" r:id="rId2"/>
          </a:graphicData>
        </a:graphic>
      </p:graphicFrame>
      <p:pic>
        <p:nvPicPr>
          <p:cNvPr id="3" name="Slika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44352" y="2268030"/>
            <a:ext cx="5220000" cy="3417400"/>
          </a:xfrm>
          <a:prstGeom prst="rect">
            <a:avLst/>
          </a:prstGeom>
        </p:spPr>
      </p:pic>
    </p:spTree>
    <p:extLst>
      <p:ext uri="{BB962C8B-B14F-4D97-AF65-F5344CB8AC3E}">
        <p14:creationId xmlns:p14="http://schemas.microsoft.com/office/powerpoint/2010/main" xmlns="" val="2101822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KOLIKO ČESTO JEDEŠ </a:t>
            </a:r>
            <a:r>
              <a:rPr lang="hr-HR" dirty="0" smtClean="0">
                <a:solidFill>
                  <a:srgbClr val="FF0000"/>
                </a:solidFill>
              </a:rPr>
              <a:t>RIBU</a:t>
            </a:r>
            <a:r>
              <a:rPr lang="hr-HR" dirty="0" smtClean="0"/>
              <a:t>?</a:t>
            </a:r>
            <a:endParaRPr lang="hr-HR" dirty="0"/>
          </a:p>
        </p:txBody>
      </p:sp>
      <p:graphicFrame>
        <p:nvGraphicFramePr>
          <p:cNvPr id="4" name="Rezervirano mjesto sadržaja 3"/>
          <p:cNvGraphicFramePr>
            <a:graphicFrameLocks noGrp="1"/>
          </p:cNvGraphicFramePr>
          <p:nvPr>
            <p:ph idx="1"/>
            <p:extLst>
              <p:ext uri="{D42A27DB-BD31-4B8C-83A1-F6EECF244321}">
                <p14:modId xmlns:p14="http://schemas.microsoft.com/office/powerpoint/2010/main" xmlns="" val="3388343926"/>
              </p:ext>
            </p:extLst>
          </p:nvPr>
        </p:nvGraphicFramePr>
        <p:xfrm>
          <a:off x="2602992" y="2194879"/>
          <a:ext cx="10058400" cy="3932237"/>
        </p:xfrm>
        <a:graphic>
          <a:graphicData uri="http://schemas.openxmlformats.org/drawingml/2006/chart">
            <c:chart xmlns:c="http://schemas.openxmlformats.org/drawingml/2006/chart" xmlns:r="http://schemas.openxmlformats.org/officeDocument/2006/relationships" r:id="rId2"/>
          </a:graphicData>
        </a:graphic>
      </p:graphicFrame>
      <p:pic>
        <p:nvPicPr>
          <p:cNvPr id="3" name="Slika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8724" y="2453106"/>
            <a:ext cx="5616000" cy="3744000"/>
          </a:xfrm>
          <a:prstGeom prst="rect">
            <a:avLst/>
          </a:prstGeom>
        </p:spPr>
      </p:pic>
    </p:spTree>
    <p:extLst>
      <p:ext uri="{BB962C8B-B14F-4D97-AF65-F5344CB8AC3E}">
        <p14:creationId xmlns:p14="http://schemas.microsoft.com/office/powerpoint/2010/main" xmlns="" val="1331617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727823" y="745606"/>
            <a:ext cx="3854528" cy="1054100"/>
          </a:xfrm>
        </p:spPr>
        <p:txBody>
          <a:bodyPr>
            <a:normAutofit fontScale="90000"/>
          </a:bodyPr>
          <a:lstStyle/>
          <a:p>
            <a:r>
              <a:rPr lang="hr-HR" dirty="0" smtClean="0"/>
              <a:t>KOLIKO ČESTO JEDEŠ CRVENO MESO, PILETINU I RIBU?</a:t>
            </a:r>
            <a:endParaRPr lang="hr-HR" dirty="0"/>
          </a:p>
        </p:txBody>
      </p:sp>
      <p:sp>
        <p:nvSpPr>
          <p:cNvPr id="5" name="Rezervirano mjesto sadržaja 4"/>
          <p:cNvSpPr>
            <a:spLocks noGrp="1"/>
          </p:cNvSpPr>
          <p:nvPr>
            <p:ph idx="1"/>
          </p:nvPr>
        </p:nvSpPr>
        <p:spPr>
          <a:xfrm>
            <a:off x="5843016" y="280886"/>
            <a:ext cx="5678424" cy="5184648"/>
          </a:xfrm>
        </p:spPr>
        <p:txBody>
          <a:bodyPr>
            <a:noAutofit/>
          </a:bodyPr>
          <a:lstStyle/>
          <a:p>
            <a:pPr lvl="0"/>
            <a:r>
              <a:rPr lang="hr-HR" sz="2800" dirty="0" smtClean="0"/>
              <a:t>Riba- 1-2 puta tjedno 58%</a:t>
            </a:r>
          </a:p>
          <a:p>
            <a:pPr lvl="0"/>
            <a:r>
              <a:rPr lang="hr-HR" sz="2800" dirty="0" smtClean="0"/>
              <a:t>Crveno meso: nekoliko puta tjedno 61%</a:t>
            </a:r>
          </a:p>
          <a:p>
            <a:pPr marL="0" indent="0">
              <a:buNone/>
            </a:pPr>
            <a:r>
              <a:rPr lang="hr-HR" sz="2800" dirty="0" smtClean="0"/>
              <a:t>Razlozi</a:t>
            </a:r>
            <a:r>
              <a:rPr lang="hr-HR" sz="2800" dirty="0"/>
              <a:t>: meso ribe odlikuje se visokom biološkom vrijednosti, a prednost u odnosu na crveno meso jest – LAKA PROBAVLJIVOST. </a:t>
            </a:r>
            <a:r>
              <a:rPr lang="hr-HR" sz="2800" dirty="0" smtClean="0"/>
              <a:t> </a:t>
            </a:r>
            <a:r>
              <a:rPr lang="hr-HR" sz="2800" dirty="0"/>
              <a:t>Osobito se ističe sadržaj KALCIJA. Losos, tuna, srdela i haringa tipične su ribe koje sadrže </a:t>
            </a:r>
            <a:r>
              <a:rPr lang="hr-HR" sz="2800" dirty="0" smtClean="0"/>
              <a:t>OMEGA 3 MASNE KISELINE.</a:t>
            </a:r>
            <a:endParaRPr lang="hr-HR" sz="2800" dirty="0"/>
          </a:p>
          <a:p>
            <a:pPr lvl="0"/>
            <a:r>
              <a:rPr lang="hr-HR" sz="2800" dirty="0" smtClean="0"/>
              <a:t>Omega </a:t>
            </a:r>
            <a:r>
              <a:rPr lang="hr-HR" sz="2800" dirty="0"/>
              <a:t>3 masne kiseline imaju značajnu ulogu u razvoju moždane kore, poboljšavaju sposobnost pamćenja i razumijevanja. </a:t>
            </a:r>
          </a:p>
          <a:p>
            <a:r>
              <a:rPr lang="hr-HR" sz="2800" dirty="0"/>
              <a:t> </a:t>
            </a:r>
          </a:p>
          <a:p>
            <a:endParaRPr lang="hr-HR" dirty="0"/>
          </a:p>
        </p:txBody>
      </p:sp>
      <p:sp>
        <p:nvSpPr>
          <p:cNvPr id="6" name="Rezervirano mjesto teksta 5"/>
          <p:cNvSpPr>
            <a:spLocks noGrp="1"/>
          </p:cNvSpPr>
          <p:nvPr>
            <p:ph type="body" sz="half" idx="2"/>
          </p:nvPr>
        </p:nvSpPr>
        <p:spPr>
          <a:xfrm>
            <a:off x="193231" y="2191921"/>
            <a:ext cx="4389120" cy="3762294"/>
          </a:xfrm>
        </p:spPr>
        <p:txBody>
          <a:bodyPr>
            <a:normAutofit/>
          </a:bodyPr>
          <a:lstStyle/>
          <a:p>
            <a:r>
              <a:rPr lang="hr-HR" sz="2800" dirty="0" smtClean="0">
                <a:solidFill>
                  <a:srgbClr val="FF0000"/>
                </a:solidFill>
              </a:rPr>
              <a:t>Savjeti</a:t>
            </a:r>
            <a:r>
              <a:rPr lang="hr-HR" sz="2800" dirty="0">
                <a:solidFill>
                  <a:srgbClr val="FF0000"/>
                </a:solidFill>
              </a:rPr>
              <a:t>: uključiti veći broj ribljih obroka, smanjiti unos crvenog </a:t>
            </a:r>
            <a:r>
              <a:rPr lang="hr-HR" sz="2800" dirty="0" smtClean="0">
                <a:solidFill>
                  <a:srgbClr val="FF0000"/>
                </a:solidFill>
              </a:rPr>
              <a:t>mesa.</a:t>
            </a:r>
            <a:endParaRPr lang="hr-HR" sz="2800" dirty="0">
              <a:solidFill>
                <a:srgbClr val="FF0000"/>
              </a:solidFill>
            </a:endParaRPr>
          </a:p>
          <a:p>
            <a:endParaRPr lang="hr-HR" sz="2800" dirty="0" smtClean="0"/>
          </a:p>
          <a:p>
            <a:r>
              <a:rPr lang="hr-HR" sz="2800" dirty="0" err="1"/>
              <a:t>j</a:t>
            </a:r>
            <a:r>
              <a:rPr lang="hr-HR" sz="2800" dirty="0" err="1" smtClean="0"/>
              <a:t>apanci</a:t>
            </a:r>
            <a:r>
              <a:rPr lang="hr-HR" sz="2800" dirty="0" smtClean="0"/>
              <a:t> umjesto crvenog mesa jedu ribu.</a:t>
            </a:r>
            <a:endParaRPr lang="hr-HR" sz="2800" dirty="0"/>
          </a:p>
        </p:txBody>
      </p:sp>
      <p:pic>
        <p:nvPicPr>
          <p:cNvPr id="8194" name="Picture 2" descr="C:\Users\RADOJKOVIC\Desktop\0732007.48.jpg"/>
          <p:cNvPicPr>
            <a:picLocks noChangeAspect="1" noChangeArrowheads="1"/>
          </p:cNvPicPr>
          <p:nvPr/>
        </p:nvPicPr>
        <p:blipFill>
          <a:blip r:embed="rId2"/>
          <a:srcRect/>
          <a:stretch>
            <a:fillRect/>
          </a:stretch>
        </p:blipFill>
        <p:spPr bwMode="auto">
          <a:xfrm>
            <a:off x="165099" y="3451538"/>
            <a:ext cx="4979975" cy="340646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solidFill>
            <a:srgbClr val="92D050"/>
          </a:solidFill>
        </p:spPr>
        <p:txBody>
          <a:bodyPr/>
          <a:lstStyle/>
          <a:p>
            <a:r>
              <a:rPr lang="hr-HR" dirty="0" smtClean="0"/>
              <a:t>KOLIKO ČESTO JEDEŠ </a:t>
            </a:r>
            <a:r>
              <a:rPr lang="hr-HR" dirty="0" smtClean="0">
                <a:solidFill>
                  <a:srgbClr val="FF0000"/>
                </a:solidFill>
              </a:rPr>
              <a:t>POVRĆE</a:t>
            </a:r>
            <a:r>
              <a:rPr lang="hr-HR" dirty="0" smtClean="0"/>
              <a:t>?</a:t>
            </a:r>
            <a:endParaRPr lang="hr-HR" dirty="0"/>
          </a:p>
        </p:txBody>
      </p:sp>
      <p:graphicFrame>
        <p:nvGraphicFramePr>
          <p:cNvPr id="4" name="Rezervirano mjesto sadržaja 3"/>
          <p:cNvGraphicFramePr>
            <a:graphicFrameLocks noGrp="1"/>
          </p:cNvGraphicFramePr>
          <p:nvPr>
            <p:ph idx="1"/>
            <p:extLst>
              <p:ext uri="{D42A27DB-BD31-4B8C-83A1-F6EECF244321}">
                <p14:modId xmlns:p14="http://schemas.microsoft.com/office/powerpoint/2010/main" xmlns="" val="2576725137"/>
              </p:ext>
            </p:extLst>
          </p:nvPr>
        </p:nvGraphicFramePr>
        <p:xfrm>
          <a:off x="2133600" y="1194675"/>
          <a:ext cx="10058400" cy="5004957"/>
        </p:xfrm>
        <a:graphic>
          <a:graphicData uri="http://schemas.openxmlformats.org/drawingml/2006/chart">
            <c:chart xmlns:c="http://schemas.openxmlformats.org/drawingml/2006/chart" xmlns:r="http://schemas.openxmlformats.org/officeDocument/2006/relationships" r:id="rId2"/>
          </a:graphicData>
        </a:graphic>
      </p:graphicFrame>
      <p:pic>
        <p:nvPicPr>
          <p:cNvPr id="3" name="Slika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70799" y="2272280"/>
            <a:ext cx="5292873" cy="4476249"/>
          </a:xfrm>
          <a:prstGeom prst="rect">
            <a:avLst/>
          </a:prstGeom>
        </p:spPr>
      </p:pic>
    </p:spTree>
    <p:extLst>
      <p:ext uri="{BB962C8B-B14F-4D97-AF65-F5344CB8AC3E}">
        <p14:creationId xmlns:p14="http://schemas.microsoft.com/office/powerpoint/2010/main" xmlns="" val="2178477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71631" y="316902"/>
            <a:ext cx="10515600" cy="1325562"/>
          </a:xfrm>
          <a:solidFill>
            <a:srgbClr val="92D050"/>
          </a:solidFill>
          <a:ln>
            <a:solidFill>
              <a:srgbClr val="92D050"/>
            </a:solidFill>
          </a:ln>
        </p:spPr>
        <p:txBody>
          <a:bodyPr/>
          <a:lstStyle/>
          <a:p>
            <a:r>
              <a:rPr lang="hr-HR" dirty="0" smtClean="0"/>
              <a:t>KOLIKO DNEVNO IMAŠ OBROKA?</a:t>
            </a:r>
            <a:endParaRPr lang="hr-HR" dirty="0"/>
          </a:p>
        </p:txBody>
      </p:sp>
      <p:graphicFrame>
        <p:nvGraphicFramePr>
          <p:cNvPr id="6" name="Rezervirano mjesto sadržaja 5"/>
          <p:cNvGraphicFramePr>
            <a:graphicFrameLocks noGrp="1"/>
          </p:cNvGraphicFramePr>
          <p:nvPr>
            <p:ph idx="1"/>
            <p:extLst>
              <p:ext uri="{D42A27DB-BD31-4B8C-83A1-F6EECF244321}">
                <p14:modId xmlns:p14="http://schemas.microsoft.com/office/powerpoint/2010/main" xmlns="" val="2067584311"/>
              </p:ext>
            </p:extLst>
          </p:nvPr>
        </p:nvGraphicFramePr>
        <p:xfrm>
          <a:off x="2895600" y="2014194"/>
          <a:ext cx="10058400" cy="453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afikon 3"/>
          <p:cNvGraphicFramePr>
            <a:graphicFrameLocks/>
          </p:cNvGraphicFramePr>
          <p:nvPr>
            <p:extLst>
              <p:ext uri="{D42A27DB-BD31-4B8C-83A1-F6EECF244321}">
                <p14:modId xmlns:p14="http://schemas.microsoft.com/office/powerpoint/2010/main" xmlns="" val="342167286"/>
              </p:ext>
            </p:extLst>
          </p:nvPr>
        </p:nvGraphicFramePr>
        <p:xfrm>
          <a:off x="6096000" y="2014194"/>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afikon 4"/>
          <p:cNvGraphicFramePr>
            <a:graphicFrameLocks/>
          </p:cNvGraphicFramePr>
          <p:nvPr>
            <p:extLst>
              <p:ext uri="{D42A27DB-BD31-4B8C-83A1-F6EECF244321}">
                <p14:modId xmlns:p14="http://schemas.microsoft.com/office/powerpoint/2010/main" xmlns="" val="1537737705"/>
              </p:ext>
            </p:extLst>
          </p:nvPr>
        </p:nvGraphicFramePr>
        <p:xfrm>
          <a:off x="4610100" y="1632661"/>
          <a:ext cx="4572000" cy="33801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afikon 6"/>
          <p:cNvGraphicFramePr>
            <a:graphicFrameLocks/>
          </p:cNvGraphicFramePr>
          <p:nvPr>
            <p:extLst>
              <p:ext uri="{D42A27DB-BD31-4B8C-83A1-F6EECF244321}">
                <p14:modId xmlns:p14="http://schemas.microsoft.com/office/powerpoint/2010/main" xmlns="" val="1617694527"/>
              </p:ext>
            </p:extLst>
          </p:nvPr>
        </p:nvGraphicFramePr>
        <p:xfrm>
          <a:off x="5638800" y="3857616"/>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Grafikon 7"/>
          <p:cNvGraphicFramePr>
            <a:graphicFrameLocks/>
          </p:cNvGraphicFramePr>
          <p:nvPr>
            <p:extLst>
              <p:ext uri="{D42A27DB-BD31-4B8C-83A1-F6EECF244321}">
                <p14:modId xmlns:p14="http://schemas.microsoft.com/office/powerpoint/2010/main" xmlns="" val="3220340645"/>
              </p:ext>
            </p:extLst>
          </p:nvPr>
        </p:nvGraphicFramePr>
        <p:xfrm>
          <a:off x="6387846" y="2486016"/>
          <a:ext cx="4572000" cy="2743200"/>
        </p:xfrm>
        <a:graphic>
          <a:graphicData uri="http://schemas.openxmlformats.org/drawingml/2006/chart">
            <c:chart xmlns:c="http://schemas.openxmlformats.org/drawingml/2006/chart" xmlns:r="http://schemas.openxmlformats.org/officeDocument/2006/relationships" r:id="rId6"/>
          </a:graphicData>
        </a:graphic>
      </p:graphicFrame>
      <p:pic>
        <p:nvPicPr>
          <p:cNvPr id="3" name="Slika 2"/>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212035" y="1642464"/>
            <a:ext cx="6692347" cy="5215536"/>
          </a:xfrm>
          <a:prstGeom prst="rect">
            <a:avLst/>
          </a:prstGeom>
        </p:spPr>
      </p:pic>
    </p:spTree>
    <p:extLst>
      <p:ext uri="{BB962C8B-B14F-4D97-AF65-F5344CB8AC3E}">
        <p14:creationId xmlns:p14="http://schemas.microsoft.com/office/powerpoint/2010/main" xmlns="" val="4047795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solidFill>
            <a:srgbClr val="00B0F0"/>
          </a:solidFill>
        </p:spPr>
        <p:txBody>
          <a:bodyPr/>
          <a:lstStyle/>
          <a:p>
            <a:r>
              <a:rPr lang="hr-HR" dirty="0" smtClean="0"/>
              <a:t>KOLIKO ČESTO JEDEŠ </a:t>
            </a:r>
            <a:r>
              <a:rPr lang="hr-HR" dirty="0" smtClean="0">
                <a:solidFill>
                  <a:srgbClr val="FF0000"/>
                </a:solidFill>
              </a:rPr>
              <a:t>MLIJEČNE PROIZVODE</a:t>
            </a:r>
            <a:r>
              <a:rPr lang="hr-HR" dirty="0" smtClean="0"/>
              <a:t>?</a:t>
            </a:r>
            <a:endParaRPr lang="hr-HR" dirty="0"/>
          </a:p>
        </p:txBody>
      </p:sp>
      <p:graphicFrame>
        <p:nvGraphicFramePr>
          <p:cNvPr id="4" name="Rezervirano mjesto sadržaja 3"/>
          <p:cNvGraphicFramePr>
            <a:graphicFrameLocks noGrp="1"/>
          </p:cNvGraphicFramePr>
          <p:nvPr>
            <p:ph idx="1"/>
            <p:extLst>
              <p:ext uri="{D42A27DB-BD31-4B8C-83A1-F6EECF244321}">
                <p14:modId xmlns:p14="http://schemas.microsoft.com/office/powerpoint/2010/main" xmlns="" val="1456375063"/>
              </p:ext>
            </p:extLst>
          </p:nvPr>
        </p:nvGraphicFramePr>
        <p:xfrm>
          <a:off x="5715000" y="1426463"/>
          <a:ext cx="6210300" cy="5188809"/>
        </p:xfrm>
        <a:graphic>
          <a:graphicData uri="http://schemas.openxmlformats.org/drawingml/2006/chart">
            <c:chart xmlns:c="http://schemas.openxmlformats.org/drawingml/2006/chart" xmlns:r="http://schemas.openxmlformats.org/officeDocument/2006/relationships" r:id="rId2"/>
          </a:graphicData>
        </a:graphic>
      </p:graphicFrame>
      <p:pic>
        <p:nvPicPr>
          <p:cNvPr id="5" name="Slika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74762" y="2084832"/>
            <a:ext cx="4320000" cy="4530441"/>
          </a:xfrm>
          <a:prstGeom prst="rect">
            <a:avLst/>
          </a:prstGeom>
        </p:spPr>
      </p:pic>
    </p:spTree>
    <p:extLst>
      <p:ext uri="{BB962C8B-B14F-4D97-AF65-F5344CB8AC3E}">
        <p14:creationId xmlns:p14="http://schemas.microsoft.com/office/powerpoint/2010/main" xmlns="" val="37912462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0046" y="292608"/>
            <a:ext cx="4251660" cy="969264"/>
          </a:xfrm>
        </p:spPr>
        <p:txBody>
          <a:bodyPr/>
          <a:lstStyle/>
          <a:p>
            <a:r>
              <a:rPr lang="hr-HR" dirty="0" smtClean="0"/>
              <a:t>MLIJEKO I MLIJEČNI PROIZVODI</a:t>
            </a:r>
            <a:endParaRPr lang="hr-HR" dirty="0"/>
          </a:p>
        </p:txBody>
      </p:sp>
      <p:sp>
        <p:nvSpPr>
          <p:cNvPr id="3" name="Rezervirano mjesto sadržaja 2"/>
          <p:cNvSpPr>
            <a:spLocks noGrp="1"/>
          </p:cNvSpPr>
          <p:nvPr>
            <p:ph idx="1"/>
          </p:nvPr>
        </p:nvSpPr>
        <p:spPr/>
        <p:txBody>
          <a:bodyPr>
            <a:normAutofit/>
          </a:bodyPr>
          <a:lstStyle/>
          <a:p>
            <a:r>
              <a:rPr lang="hr-HR" sz="2800" dirty="0" smtClean="0"/>
              <a:t>Rezultat: više puta dnevno 28%</a:t>
            </a:r>
          </a:p>
          <a:p>
            <a:pPr marL="0" indent="0">
              <a:buNone/>
            </a:pPr>
            <a:endParaRPr lang="hr-HR" sz="2800" dirty="0" smtClean="0">
              <a:solidFill>
                <a:srgbClr val="FF0000"/>
              </a:solidFill>
            </a:endParaRPr>
          </a:p>
          <a:p>
            <a:pPr marL="0" indent="0">
              <a:buNone/>
            </a:pPr>
            <a:r>
              <a:rPr lang="hr-HR" sz="2800" dirty="0" smtClean="0"/>
              <a:t> </a:t>
            </a:r>
            <a:r>
              <a:rPr lang="hr-HR" sz="2800" dirty="0"/>
              <a:t>Mlijeko i mliječni proizvodi (jogurt, sirevi) imaju važnu ulogu u prehrani djece predškolskog i školskog uzrasta i zbog toga se toplo preporučuje 1-2 čaše </a:t>
            </a:r>
            <a:r>
              <a:rPr lang="hr-HR" sz="2800" dirty="0" smtClean="0"/>
              <a:t>dnevno. Osim </a:t>
            </a:r>
            <a:r>
              <a:rPr lang="hr-HR" sz="2800" dirty="0"/>
              <a:t>toga čaša mlijeka donosi dragocjeni vitamin D koji je neophodan za apsorpciju kalcija. </a:t>
            </a:r>
            <a:r>
              <a:rPr lang="hr-HR" sz="2800" dirty="0" smtClean="0"/>
              <a:t>Čaša </a:t>
            </a:r>
            <a:r>
              <a:rPr lang="hr-HR" sz="2800" dirty="0"/>
              <a:t>mlijeka sadrži i oko 200 mg kalcija što je nezamjenjiva količina u svakodnevnoj prehrani.</a:t>
            </a:r>
            <a:r>
              <a:rPr lang="hr-HR" sz="2800" dirty="0" smtClean="0"/>
              <a:t>  </a:t>
            </a:r>
            <a:endParaRPr lang="hr-HR" sz="2800" dirty="0"/>
          </a:p>
        </p:txBody>
      </p:sp>
      <p:sp>
        <p:nvSpPr>
          <p:cNvPr id="4" name="Rezervirano mjesto teksta 3"/>
          <p:cNvSpPr>
            <a:spLocks noGrp="1"/>
          </p:cNvSpPr>
          <p:nvPr>
            <p:ph type="body" sz="half" idx="2"/>
          </p:nvPr>
        </p:nvSpPr>
        <p:spPr>
          <a:xfrm>
            <a:off x="519688" y="1800862"/>
            <a:ext cx="4011084" cy="4691063"/>
          </a:xfrm>
        </p:spPr>
        <p:txBody>
          <a:bodyPr/>
          <a:lstStyle/>
          <a:p>
            <a:r>
              <a:rPr lang="hr-HR" sz="2800" dirty="0">
                <a:solidFill>
                  <a:srgbClr val="FF0000"/>
                </a:solidFill>
              </a:rPr>
              <a:t>Savjet: preporučuje se 3 mliječna obroka dnevno</a:t>
            </a:r>
          </a:p>
          <a:p>
            <a:endParaRPr lang="hr-HR" dirty="0"/>
          </a:p>
        </p:txBody>
      </p:sp>
      <p:pic>
        <p:nvPicPr>
          <p:cNvPr id="6" name="Slika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60046" y="3038744"/>
            <a:ext cx="4662840" cy="3617773"/>
          </a:xfrm>
          <a:prstGeom prst="rect">
            <a:avLst/>
          </a:prstGeom>
        </p:spPr>
      </p:pic>
    </p:spTree>
    <p:extLst>
      <p:ext uri="{BB962C8B-B14F-4D97-AF65-F5344CB8AC3E}">
        <p14:creationId xmlns:p14="http://schemas.microsoft.com/office/powerpoint/2010/main" xmlns="" val="4048360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solidFill>
            <a:schemeClr val="accent1">
              <a:lumMod val="40000"/>
              <a:lumOff val="60000"/>
            </a:schemeClr>
          </a:solidFill>
        </p:spPr>
        <p:txBody>
          <a:bodyPr>
            <a:normAutofit/>
          </a:bodyPr>
          <a:lstStyle/>
          <a:p>
            <a:r>
              <a:rPr lang="hr-HR" dirty="0" smtClean="0"/>
              <a:t>KOLIKO ČESTO JEDEŠ SUHOMESNATE PROIZVODE?</a:t>
            </a:r>
            <a:endParaRPr lang="hr-HR" dirty="0"/>
          </a:p>
        </p:txBody>
      </p:sp>
      <p:graphicFrame>
        <p:nvGraphicFramePr>
          <p:cNvPr id="4" name="Rezervirano mjesto sadržaja 3"/>
          <p:cNvGraphicFramePr>
            <a:graphicFrameLocks noGrp="1"/>
          </p:cNvGraphicFramePr>
          <p:nvPr>
            <p:ph idx="1"/>
            <p:extLst>
              <p:ext uri="{D42A27DB-BD31-4B8C-83A1-F6EECF244321}">
                <p14:modId xmlns:p14="http://schemas.microsoft.com/office/powerpoint/2010/main" xmlns="" val="2549792463"/>
              </p:ext>
            </p:extLst>
          </p:nvPr>
        </p:nvGraphicFramePr>
        <p:xfrm>
          <a:off x="4096512" y="1481328"/>
          <a:ext cx="9436608" cy="4773167"/>
        </p:xfrm>
        <a:graphic>
          <a:graphicData uri="http://schemas.openxmlformats.org/drawingml/2006/chart">
            <c:chart xmlns:c="http://schemas.openxmlformats.org/drawingml/2006/chart" xmlns:r="http://schemas.openxmlformats.org/officeDocument/2006/relationships" r:id="rId2"/>
          </a:graphicData>
        </a:graphic>
      </p:graphicFrame>
      <p:pic>
        <p:nvPicPr>
          <p:cNvPr id="5" name="Slika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33434" y="2278511"/>
            <a:ext cx="5608507" cy="4104000"/>
          </a:xfrm>
          <a:prstGeom prst="rect">
            <a:avLst/>
          </a:prstGeom>
        </p:spPr>
      </p:pic>
    </p:spTree>
    <p:extLst>
      <p:ext uri="{BB962C8B-B14F-4D97-AF65-F5344CB8AC3E}">
        <p14:creationId xmlns:p14="http://schemas.microsoft.com/office/powerpoint/2010/main" xmlns="" val="24702639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solidFill>
            <a:schemeClr val="accent2">
              <a:lumMod val="40000"/>
              <a:lumOff val="60000"/>
            </a:schemeClr>
          </a:solidFill>
        </p:spPr>
        <p:txBody>
          <a:bodyPr>
            <a:normAutofit/>
          </a:bodyPr>
          <a:lstStyle/>
          <a:p>
            <a:r>
              <a:rPr lang="hr-HR" dirty="0" smtClean="0"/>
              <a:t>KOLIKO ČESTO JEDEŠ BRZU HRANU?</a:t>
            </a:r>
            <a:endParaRPr lang="hr-HR" dirty="0"/>
          </a:p>
        </p:txBody>
      </p:sp>
      <p:graphicFrame>
        <p:nvGraphicFramePr>
          <p:cNvPr id="4" name="Rezervirano mjesto sadržaja 3"/>
          <p:cNvGraphicFramePr>
            <a:graphicFrameLocks noGrp="1"/>
          </p:cNvGraphicFramePr>
          <p:nvPr>
            <p:ph idx="1"/>
            <p:extLst>
              <p:ext uri="{D42A27DB-BD31-4B8C-83A1-F6EECF244321}">
                <p14:modId xmlns:p14="http://schemas.microsoft.com/office/powerpoint/2010/main" xmlns="" val="4011793978"/>
              </p:ext>
            </p:extLst>
          </p:nvPr>
        </p:nvGraphicFramePr>
        <p:xfrm>
          <a:off x="4096514" y="1298448"/>
          <a:ext cx="7955278" cy="5376672"/>
        </p:xfrm>
        <a:graphic>
          <a:graphicData uri="http://schemas.openxmlformats.org/drawingml/2006/chart">
            <c:chart xmlns:c="http://schemas.openxmlformats.org/drawingml/2006/chart" xmlns:r="http://schemas.openxmlformats.org/officeDocument/2006/relationships" r:id="rId2"/>
          </a:graphicData>
        </a:graphic>
      </p:graphicFrame>
      <p:pic>
        <p:nvPicPr>
          <p:cNvPr id="5" name="Slika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1648" y="2300391"/>
            <a:ext cx="5037007" cy="3888000"/>
          </a:xfrm>
          <a:prstGeom prst="rect">
            <a:avLst/>
          </a:prstGeom>
        </p:spPr>
      </p:pic>
    </p:spTree>
    <p:extLst>
      <p:ext uri="{BB962C8B-B14F-4D97-AF65-F5344CB8AC3E}">
        <p14:creationId xmlns:p14="http://schemas.microsoft.com/office/powerpoint/2010/main" xmlns="" val="36746084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hr-HR" dirty="0" smtClean="0"/>
              <a:t>SUHOMESNATI PROIZVODI I BRZA HRANA</a:t>
            </a:r>
            <a:endParaRPr lang="hr-HR" dirty="0"/>
          </a:p>
        </p:txBody>
      </p:sp>
      <p:sp>
        <p:nvSpPr>
          <p:cNvPr id="5" name="Rezervirano mjesto sadržaja 4"/>
          <p:cNvSpPr>
            <a:spLocks noGrp="1"/>
          </p:cNvSpPr>
          <p:nvPr>
            <p:ph idx="1"/>
          </p:nvPr>
        </p:nvSpPr>
        <p:spPr>
          <a:xfrm>
            <a:off x="5680110" y="456269"/>
            <a:ext cx="5678424" cy="5184648"/>
          </a:xfrm>
        </p:spPr>
        <p:txBody>
          <a:bodyPr>
            <a:normAutofit fontScale="25000" lnSpcReduction="20000"/>
          </a:bodyPr>
          <a:lstStyle/>
          <a:p>
            <a:endParaRPr lang="hr-HR" dirty="0" smtClean="0"/>
          </a:p>
          <a:p>
            <a:r>
              <a:rPr lang="hr-HR" sz="14400" dirty="0" smtClean="0"/>
              <a:t>Rezultat: suhomesnate proizvode- svaki dan 37%</a:t>
            </a:r>
          </a:p>
          <a:p>
            <a:endParaRPr lang="hr-HR" sz="14400" dirty="0" smtClean="0"/>
          </a:p>
          <a:p>
            <a:pPr marL="0" indent="0">
              <a:buNone/>
            </a:pPr>
            <a:r>
              <a:rPr lang="hr-HR" sz="14400" dirty="0" smtClean="0"/>
              <a:t>Većina </a:t>
            </a:r>
            <a:r>
              <a:rPr lang="hr-HR" sz="14400" dirty="0"/>
              <a:t>Hrvata, uključujući </a:t>
            </a:r>
            <a:r>
              <a:rPr lang="hr-HR" sz="14400" b="1" dirty="0" smtClean="0"/>
              <a:t>i djecu</a:t>
            </a:r>
            <a:r>
              <a:rPr lang="hr-HR" sz="14400" b="1" dirty="0"/>
              <a:t>, jedu više soli nego što </a:t>
            </a:r>
            <a:r>
              <a:rPr lang="hr-HR" sz="14400" dirty="0"/>
              <a:t>bi trebali. </a:t>
            </a:r>
            <a:r>
              <a:rPr lang="hr-HR" sz="14400" dirty="0" smtClean="0"/>
              <a:t>Sol je  </a:t>
            </a:r>
            <a:r>
              <a:rPr lang="hr-HR" sz="14400" dirty="0"/>
              <a:t>u našoj </a:t>
            </a:r>
            <a:r>
              <a:rPr lang="hr-HR" sz="14400" dirty="0" smtClean="0"/>
              <a:t>prehrani </a:t>
            </a:r>
            <a:r>
              <a:rPr lang="hr-HR" sz="14400" dirty="0"/>
              <a:t>bitna za dobro zdravlje, no zapravo nam soli </a:t>
            </a:r>
            <a:r>
              <a:rPr lang="hr-HR" sz="14400" dirty="0" smtClean="0"/>
              <a:t>treba MALO.  </a:t>
            </a:r>
            <a:r>
              <a:rPr lang="hr-HR" sz="14400" dirty="0"/>
              <a:t>Mnogo industrijski prerađene hrane, </a:t>
            </a:r>
            <a:r>
              <a:rPr lang="hr-HR" sz="14400" dirty="0" smtClean="0"/>
              <a:t>grickalica i suhomesnatih proizvoda sadrži </a:t>
            </a:r>
            <a:r>
              <a:rPr lang="hr-HR" sz="14400" dirty="0"/>
              <a:t>velike količine soli, veće od stvarnih fizioloških potreba </a:t>
            </a:r>
            <a:r>
              <a:rPr lang="hr-HR" sz="14400" dirty="0" smtClean="0"/>
              <a:t>organizma.</a:t>
            </a:r>
            <a:endParaRPr lang="hr-HR" sz="14400" dirty="0"/>
          </a:p>
          <a:p>
            <a:endParaRPr lang="hr-HR" sz="9600" dirty="0"/>
          </a:p>
        </p:txBody>
      </p:sp>
      <p:sp>
        <p:nvSpPr>
          <p:cNvPr id="6" name="Rezervirano mjesto teksta 5"/>
          <p:cNvSpPr>
            <a:spLocks noGrp="1"/>
          </p:cNvSpPr>
          <p:nvPr>
            <p:ph type="body" sz="half" idx="2"/>
          </p:nvPr>
        </p:nvSpPr>
        <p:spPr>
          <a:xfrm>
            <a:off x="1042416" y="1878623"/>
            <a:ext cx="4389120" cy="3762294"/>
          </a:xfrm>
        </p:spPr>
        <p:txBody>
          <a:bodyPr>
            <a:normAutofit/>
          </a:bodyPr>
          <a:lstStyle/>
          <a:p>
            <a:r>
              <a:rPr lang="hr-HR" sz="3200" dirty="0">
                <a:solidFill>
                  <a:srgbClr val="FF0000"/>
                </a:solidFill>
              </a:rPr>
              <a:t>Savjet</a:t>
            </a:r>
            <a:r>
              <a:rPr lang="hr-HR" sz="3200" dirty="0" smtClean="0">
                <a:solidFill>
                  <a:srgbClr val="FF0000"/>
                </a:solidFill>
              </a:rPr>
              <a:t>: Suhomesnate proizvode i „brzu hranu” jedite u malim količinama.</a:t>
            </a:r>
            <a:endParaRPr lang="hr-HR" sz="3200" dirty="0">
              <a:solidFill>
                <a:srgbClr val="FF0000"/>
              </a:solidFill>
            </a:endParaRPr>
          </a:p>
        </p:txBody>
      </p:sp>
      <p:pic>
        <p:nvPicPr>
          <p:cNvPr id="2" name="Slika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57265" y="3627748"/>
            <a:ext cx="4922845" cy="323025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solidFill>
            <a:schemeClr val="accent2">
              <a:lumMod val="40000"/>
              <a:lumOff val="60000"/>
            </a:schemeClr>
          </a:solidFill>
        </p:spPr>
        <p:txBody>
          <a:bodyPr>
            <a:normAutofit/>
          </a:bodyPr>
          <a:lstStyle/>
          <a:p>
            <a:r>
              <a:rPr lang="hr-HR" dirty="0" smtClean="0"/>
              <a:t>KOLIKO ČESTO JEDEŠ SLATKIŠE I GRICKALICE?</a:t>
            </a:r>
            <a:endParaRPr lang="hr-HR" dirty="0"/>
          </a:p>
        </p:txBody>
      </p:sp>
      <p:graphicFrame>
        <p:nvGraphicFramePr>
          <p:cNvPr id="4" name="Rezervirano mjesto sadržaja 3"/>
          <p:cNvGraphicFramePr>
            <a:graphicFrameLocks noGrp="1"/>
          </p:cNvGraphicFramePr>
          <p:nvPr>
            <p:ph idx="1"/>
            <p:extLst>
              <p:ext uri="{D42A27DB-BD31-4B8C-83A1-F6EECF244321}">
                <p14:modId xmlns:p14="http://schemas.microsoft.com/office/powerpoint/2010/main" xmlns="" val="1062964576"/>
              </p:ext>
            </p:extLst>
          </p:nvPr>
        </p:nvGraphicFramePr>
        <p:xfrm>
          <a:off x="4084320" y="2014195"/>
          <a:ext cx="10058400" cy="3932237"/>
        </p:xfrm>
        <a:graphic>
          <a:graphicData uri="http://schemas.openxmlformats.org/drawingml/2006/chart">
            <c:chart xmlns:c="http://schemas.openxmlformats.org/drawingml/2006/chart" xmlns:r="http://schemas.openxmlformats.org/officeDocument/2006/relationships" r:id="rId2"/>
          </a:graphicData>
        </a:graphic>
      </p:graphicFrame>
      <p:pic>
        <p:nvPicPr>
          <p:cNvPr id="5" name="Slika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4332" y="2238428"/>
            <a:ext cx="5868000" cy="3915063"/>
          </a:xfrm>
          <a:prstGeom prst="rect">
            <a:avLst/>
          </a:prstGeom>
        </p:spPr>
      </p:pic>
    </p:spTree>
    <p:extLst>
      <p:ext uri="{BB962C8B-B14F-4D97-AF65-F5344CB8AC3E}">
        <p14:creationId xmlns:p14="http://schemas.microsoft.com/office/powerpoint/2010/main" xmlns="" val="33511922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hr-HR" dirty="0" smtClean="0"/>
              <a:t>VOĆE I MED- ZDRAVI IZVORI ŠEĆERA</a:t>
            </a:r>
            <a:endParaRPr lang="hr-HR" dirty="0"/>
          </a:p>
        </p:txBody>
      </p:sp>
      <p:sp>
        <p:nvSpPr>
          <p:cNvPr id="5" name="Rezervirano mjesto sadržaja 4"/>
          <p:cNvSpPr>
            <a:spLocks noGrp="1"/>
          </p:cNvSpPr>
          <p:nvPr>
            <p:ph idx="1"/>
          </p:nvPr>
        </p:nvSpPr>
        <p:spPr>
          <a:xfrm>
            <a:off x="5025603" y="585216"/>
            <a:ext cx="6815668" cy="6121657"/>
          </a:xfrm>
        </p:spPr>
        <p:txBody>
          <a:bodyPr>
            <a:normAutofit fontScale="70000" lnSpcReduction="20000"/>
          </a:bodyPr>
          <a:lstStyle/>
          <a:p>
            <a:endParaRPr lang="hr-HR" dirty="0" smtClean="0"/>
          </a:p>
          <a:p>
            <a:endParaRPr lang="hr-HR" dirty="0"/>
          </a:p>
          <a:p>
            <a:pPr marL="0" indent="0">
              <a:buNone/>
            </a:pPr>
            <a:r>
              <a:rPr lang="hr-HR" sz="3600" dirty="0" smtClean="0"/>
              <a:t>Rezultati:  nekoliko puta tjedno 43%</a:t>
            </a:r>
          </a:p>
          <a:p>
            <a:pPr>
              <a:buNone/>
            </a:pPr>
            <a:r>
              <a:rPr lang="hr-HR" sz="3600" dirty="0" smtClean="0"/>
              <a:t>Uzroci :</a:t>
            </a:r>
            <a:r>
              <a:rPr lang="hr-HR" sz="3600" dirty="0"/>
              <a:t> </a:t>
            </a:r>
            <a:r>
              <a:rPr lang="hr-HR" sz="3600" dirty="0" smtClean="0"/>
              <a:t>Ako </a:t>
            </a:r>
            <a:r>
              <a:rPr lang="hr-HR" sz="3600" dirty="0"/>
              <a:t>djeca uzimaju previše slatkiša (ili im se dopušta njihovo nekontrolirano uživanje) djeca postaju pretila, ali to je samo jedna od vidljivih posljedica. Puno su gore one nevidljive posljedice koje se događaju unutar organizma, a jedna od njih je rani dijabetes.</a:t>
            </a:r>
            <a:br>
              <a:rPr lang="hr-HR" sz="3600" dirty="0"/>
            </a:br>
            <a:r>
              <a:rPr lang="hr-HR" sz="3600" dirty="0"/>
              <a:t> </a:t>
            </a:r>
            <a:br>
              <a:rPr lang="hr-HR" sz="3600" dirty="0"/>
            </a:br>
            <a:r>
              <a:rPr lang="hr-HR" sz="3600" dirty="0"/>
              <a:t>N</a:t>
            </a:r>
            <a:r>
              <a:rPr lang="hr-HR" sz="3600" dirty="0" smtClean="0"/>
              <a:t>eka </a:t>
            </a:r>
            <a:r>
              <a:rPr lang="hr-HR" sz="3600" dirty="0"/>
              <a:t>amazonska plemena koja još uvijek žive bez dodira s civilizacijom i šećerom, slatko jedu svega nekoliko puta godišnje kada u šupljem drvetu nađu pčelinje saće. Tada svi jedu slatko i mnogima, a osobito djeci bude loše. Zašto? Veću količinu slatke </a:t>
            </a:r>
            <a:r>
              <a:rPr lang="hr-HR" sz="3600" dirty="0" smtClean="0"/>
              <a:t>hrane, </a:t>
            </a:r>
            <a:r>
              <a:rPr lang="hr-HR" sz="3600" dirty="0"/>
              <a:t>na koju tijelo nije naviklo, ne mogu </a:t>
            </a:r>
            <a:r>
              <a:rPr lang="hr-HR" sz="3600" dirty="0" smtClean="0"/>
              <a:t>probaviti. Nasuprot </a:t>
            </a:r>
            <a:r>
              <a:rPr lang="hr-HR" sz="3600" dirty="0"/>
              <a:t>tome, djeca u suvremenom društvu </a:t>
            </a:r>
            <a:r>
              <a:rPr lang="hr-HR" sz="3600" dirty="0" smtClean="0"/>
              <a:t>slatko jedu svaki dan. </a:t>
            </a:r>
            <a:r>
              <a:rPr lang="hr-HR" sz="3600" dirty="0"/>
              <a:t/>
            </a:r>
            <a:br>
              <a:rPr lang="hr-HR" sz="3600" dirty="0"/>
            </a:br>
            <a:endParaRPr lang="hr-HR" sz="3600" dirty="0"/>
          </a:p>
        </p:txBody>
      </p:sp>
      <p:sp>
        <p:nvSpPr>
          <p:cNvPr id="6" name="Rezervirano mjesto teksta 5"/>
          <p:cNvSpPr>
            <a:spLocks noGrp="1"/>
          </p:cNvSpPr>
          <p:nvPr>
            <p:ph type="body" sz="half" idx="2"/>
          </p:nvPr>
        </p:nvSpPr>
        <p:spPr>
          <a:xfrm>
            <a:off x="277876" y="2208869"/>
            <a:ext cx="4389120" cy="3762294"/>
          </a:xfrm>
        </p:spPr>
        <p:txBody>
          <a:bodyPr>
            <a:normAutofit/>
          </a:bodyPr>
          <a:lstStyle/>
          <a:p>
            <a:r>
              <a:rPr lang="hr-HR" sz="2400" dirty="0" smtClean="0">
                <a:solidFill>
                  <a:srgbClr val="FF0000"/>
                </a:solidFill>
              </a:rPr>
              <a:t>Savjeti: Izbjegavati unos šećera. Zdravi izvori šećera- voće i med</a:t>
            </a:r>
            <a:endParaRPr lang="hr-HR" sz="2400" dirty="0">
              <a:solidFill>
                <a:srgbClr val="FF0000"/>
              </a:solidFill>
            </a:endParaRPr>
          </a:p>
        </p:txBody>
      </p:sp>
      <p:pic>
        <p:nvPicPr>
          <p:cNvPr id="7170" name="Picture 2" descr="C:\Users\RADOJKOVIC\Desktop\med_pahuljice.jpg"/>
          <p:cNvPicPr>
            <a:picLocks noChangeAspect="1" noChangeArrowheads="1"/>
          </p:cNvPicPr>
          <p:nvPr/>
        </p:nvPicPr>
        <p:blipFill>
          <a:blip r:embed="rId2"/>
          <a:srcRect/>
          <a:stretch>
            <a:fillRect/>
          </a:stretch>
        </p:blipFill>
        <p:spPr bwMode="auto">
          <a:xfrm>
            <a:off x="314452" y="3197352"/>
            <a:ext cx="4416000" cy="3312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namirnice.ba/wordpress/wp-content/uploads/2013/03/Skriveni-Seceri-U-Hrani.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solidFill>
            <a:schemeClr val="accent2">
              <a:lumMod val="40000"/>
              <a:lumOff val="60000"/>
            </a:schemeClr>
          </a:solidFill>
        </p:spPr>
        <p:txBody>
          <a:bodyPr/>
          <a:lstStyle/>
          <a:p>
            <a:r>
              <a:rPr lang="hr-HR" dirty="0" smtClean="0"/>
              <a:t>KOLIKO ČESTO JEDEŠ VOĆE?</a:t>
            </a:r>
            <a:endParaRPr lang="hr-HR" dirty="0"/>
          </a:p>
        </p:txBody>
      </p:sp>
      <p:graphicFrame>
        <p:nvGraphicFramePr>
          <p:cNvPr id="4" name="Rezervirano mjesto sadržaja 3"/>
          <p:cNvGraphicFramePr>
            <a:graphicFrameLocks noGrp="1"/>
          </p:cNvGraphicFramePr>
          <p:nvPr>
            <p:ph idx="1"/>
            <p:extLst>
              <p:ext uri="{D42A27DB-BD31-4B8C-83A1-F6EECF244321}">
                <p14:modId xmlns:p14="http://schemas.microsoft.com/office/powerpoint/2010/main" xmlns="" val="2704025532"/>
              </p:ext>
            </p:extLst>
          </p:nvPr>
        </p:nvGraphicFramePr>
        <p:xfrm>
          <a:off x="4047744" y="2014195"/>
          <a:ext cx="10058400" cy="3932237"/>
        </p:xfrm>
        <a:graphic>
          <a:graphicData uri="http://schemas.openxmlformats.org/drawingml/2006/chart">
            <c:chart xmlns:c="http://schemas.openxmlformats.org/drawingml/2006/chart" xmlns:r="http://schemas.openxmlformats.org/officeDocument/2006/relationships" r:id="rId2"/>
          </a:graphicData>
        </a:graphic>
      </p:graphicFrame>
      <p:pic>
        <p:nvPicPr>
          <p:cNvPr id="5" name="Slika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1961323"/>
            <a:ext cx="5929376" cy="4784034"/>
          </a:xfrm>
          <a:prstGeom prst="rect">
            <a:avLst/>
          </a:prstGeom>
        </p:spPr>
      </p:pic>
    </p:spTree>
    <p:extLst>
      <p:ext uri="{BB962C8B-B14F-4D97-AF65-F5344CB8AC3E}">
        <p14:creationId xmlns:p14="http://schemas.microsoft.com/office/powerpoint/2010/main" xmlns="" val="33898550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hr-HR" dirty="0" smtClean="0"/>
              <a:t>KOLIKO ČESTO JEDEŠ VOĆE?</a:t>
            </a:r>
            <a:br>
              <a:rPr lang="hr-HR" dirty="0" smtClean="0"/>
            </a:br>
            <a:endParaRPr lang="hr-HR" dirty="0"/>
          </a:p>
        </p:txBody>
      </p:sp>
      <p:sp>
        <p:nvSpPr>
          <p:cNvPr id="5" name="Rezervirano mjesto sadržaja 4"/>
          <p:cNvSpPr>
            <a:spLocks noGrp="1"/>
          </p:cNvSpPr>
          <p:nvPr>
            <p:ph idx="1"/>
          </p:nvPr>
        </p:nvSpPr>
        <p:spPr/>
        <p:txBody>
          <a:bodyPr>
            <a:noAutofit/>
          </a:bodyPr>
          <a:lstStyle/>
          <a:p>
            <a:pPr lvl="0"/>
            <a:r>
              <a:rPr lang="hr-HR" sz="2000" b="1" dirty="0"/>
              <a:t>Rezultati</a:t>
            </a:r>
            <a:r>
              <a:rPr lang="hr-HR" sz="2000" dirty="0"/>
              <a:t>:  </a:t>
            </a:r>
            <a:r>
              <a:rPr lang="hr-HR" sz="2000" dirty="0" smtClean="0"/>
              <a:t>svaki dan jednom 34%</a:t>
            </a:r>
            <a:endParaRPr lang="hr-HR" sz="2000" dirty="0"/>
          </a:p>
          <a:p>
            <a:pPr marL="0" lvl="0" indent="0">
              <a:buNone/>
            </a:pPr>
            <a:endParaRPr lang="hr-HR" sz="2000" dirty="0"/>
          </a:p>
          <a:p>
            <a:pPr lvl="0"/>
            <a:r>
              <a:rPr lang="hr-HR" sz="2000" b="1" dirty="0"/>
              <a:t>Razlozi</a:t>
            </a:r>
            <a:r>
              <a:rPr lang="hr-HR" sz="2000" dirty="0"/>
              <a:t>: mnogi su razlozi zašto u prehranu uvrstiti  više od jednog voćnog obroka, a prvenstveno zbog ZDRAVSTVENIH PREDNOSTI i HRANJIVIH TVARI samog voća.  Istraživanja su pokazala da se kod upotrebe voća smanjuje rizik od bolesti srca, uključujući i srčani udar, zatim gojaznosti i dijabetesa tipa II. Voće bogato kalijem (banane, šljive, sušene breskve i marelice, dinja) smanjuje krvni tlak, smanjuje rizik razvoja bubrežnog kamenca i smanjuje gubitak koštane mase. Što se tiče hranjivih tvari voća, gotovo ni jedno voće ne sadrži masnoće i natrij, a niti jedno ne sadrži KOLESTEROL. Vitamin C je važan za rast i „popravak” svih tjelesnih tkiva, pomaže liječiti posjekotine i rane, i čuva zube i desni zdravima. Još možemo dodati da je probava voća vrlo brza i traje oko 30min., da sadrži količinu vode kao i ljudsko tijelo (80%) , i da je kalorijska vrijednost voća vrlo mala. </a:t>
            </a:r>
          </a:p>
          <a:p>
            <a:endParaRPr lang="hr-HR" sz="2000" dirty="0"/>
          </a:p>
        </p:txBody>
      </p:sp>
      <p:sp>
        <p:nvSpPr>
          <p:cNvPr id="6" name="Rezervirano mjesto teksta 5"/>
          <p:cNvSpPr>
            <a:spLocks noGrp="1"/>
          </p:cNvSpPr>
          <p:nvPr>
            <p:ph type="body" sz="half" idx="2"/>
          </p:nvPr>
        </p:nvSpPr>
        <p:spPr/>
        <p:txBody>
          <a:bodyPr/>
          <a:lstStyle/>
          <a:p>
            <a:r>
              <a:rPr lang="hr-HR" sz="2400" b="1" dirty="0" smtClean="0">
                <a:solidFill>
                  <a:srgbClr val="FF0000"/>
                </a:solidFill>
              </a:rPr>
              <a:t>Savjeti</a:t>
            </a:r>
            <a:r>
              <a:rPr lang="hr-HR" sz="2400" dirty="0" smtClean="0">
                <a:solidFill>
                  <a:srgbClr val="FF0000"/>
                </a:solidFill>
              </a:rPr>
              <a:t>: U najmanje 3 </a:t>
            </a:r>
            <a:r>
              <a:rPr lang="hr-HR" sz="2400" dirty="0">
                <a:solidFill>
                  <a:srgbClr val="FF0000"/>
                </a:solidFill>
              </a:rPr>
              <a:t>obroka </a:t>
            </a:r>
            <a:r>
              <a:rPr lang="hr-HR" sz="2400" dirty="0" smtClean="0">
                <a:solidFill>
                  <a:srgbClr val="FF0000"/>
                </a:solidFill>
              </a:rPr>
              <a:t>dnevno uključiti voće.</a:t>
            </a:r>
            <a:endParaRPr lang="hr-HR" sz="2400" dirty="0">
              <a:solidFill>
                <a:srgbClr val="FF0000"/>
              </a:solidFill>
            </a:endParaRPr>
          </a:p>
          <a:p>
            <a:endParaRPr lang="hr-HR" dirty="0"/>
          </a:p>
        </p:txBody>
      </p:sp>
      <p:pic>
        <p:nvPicPr>
          <p:cNvPr id="4098" name="Picture 2" descr="C:\Users\RADOJKOVIC\Desktop\voće.jpg"/>
          <p:cNvPicPr>
            <a:picLocks noChangeAspect="1" noChangeArrowheads="1"/>
          </p:cNvPicPr>
          <p:nvPr/>
        </p:nvPicPr>
        <p:blipFill>
          <a:blip r:embed="rId2"/>
          <a:srcRect/>
          <a:stretch>
            <a:fillRect/>
          </a:stretch>
        </p:blipFill>
        <p:spPr bwMode="auto">
          <a:xfrm>
            <a:off x="154546" y="2820473"/>
            <a:ext cx="4935375" cy="390658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solidFill>
            <a:srgbClr val="FFFF00"/>
          </a:solidFill>
        </p:spPr>
        <p:txBody>
          <a:bodyPr>
            <a:normAutofit/>
          </a:bodyPr>
          <a:lstStyle/>
          <a:p>
            <a:r>
              <a:rPr lang="hr-HR" sz="3200" dirty="0" smtClean="0"/>
              <a:t>KOLIKO OBROKA IMAŠ DNEVNO?</a:t>
            </a:r>
            <a:endParaRPr lang="hr-HR" sz="3200" dirty="0"/>
          </a:p>
        </p:txBody>
      </p:sp>
      <p:sp>
        <p:nvSpPr>
          <p:cNvPr id="5" name="Rezervirano mjesto sadržaja 4"/>
          <p:cNvSpPr>
            <a:spLocks noGrp="1"/>
          </p:cNvSpPr>
          <p:nvPr>
            <p:ph idx="1"/>
          </p:nvPr>
        </p:nvSpPr>
        <p:spPr>
          <a:xfrm>
            <a:off x="5715000" y="822960"/>
            <a:ext cx="5678424" cy="5146040"/>
          </a:xfrm>
        </p:spPr>
        <p:txBody>
          <a:bodyPr>
            <a:noAutofit/>
          </a:bodyPr>
          <a:lstStyle/>
          <a:p>
            <a:pPr lvl="0"/>
            <a:r>
              <a:rPr lang="hr-HR" sz="1800" b="1" dirty="0"/>
              <a:t>Rezultati</a:t>
            </a:r>
            <a:r>
              <a:rPr lang="hr-HR" sz="1800" dirty="0"/>
              <a:t>: 3 obroka (92%)</a:t>
            </a:r>
          </a:p>
          <a:p>
            <a:pPr lvl="0"/>
            <a:r>
              <a:rPr lang="hr-HR" sz="1800" b="1" dirty="0" smtClean="0">
                <a:solidFill>
                  <a:schemeClr val="tx1">
                    <a:lumMod val="95000"/>
                    <a:lumOff val="5000"/>
                  </a:schemeClr>
                </a:solidFill>
              </a:rPr>
              <a:t>Razlozi</a:t>
            </a:r>
            <a:r>
              <a:rPr lang="hr-HR" sz="1800" dirty="0">
                <a:solidFill>
                  <a:schemeClr val="tx1">
                    <a:lumMod val="95000"/>
                    <a:lumOff val="5000"/>
                  </a:schemeClr>
                </a:solidFill>
              </a:rPr>
              <a:t>: </a:t>
            </a:r>
            <a:r>
              <a:rPr lang="hr-HR" sz="1800" dirty="0" smtClean="0"/>
              <a:t>Istraživanja </a:t>
            </a:r>
            <a:r>
              <a:rPr lang="hr-HR" sz="1800" dirty="0"/>
              <a:t>su pokazala da ljudi koji jedu 2 do 3 velika obroka na dan unesu u sebe puno više kalorija nego oni koji </a:t>
            </a:r>
            <a:r>
              <a:rPr lang="hr-HR" sz="1800" dirty="0" smtClean="0"/>
              <a:t>uzimaju </a:t>
            </a:r>
            <a:r>
              <a:rPr lang="hr-HR" sz="1800" dirty="0"/>
              <a:t>5 ili 6 manjih obroka. Upravo zbog velike vremenske razlike od obroka do obroka ljudi postanu toliko gladni  da unesu puno više kalorija nego što je potrebno da zasite svoju glad.  </a:t>
            </a:r>
            <a:endParaRPr lang="hr-HR" sz="1800" dirty="0" smtClean="0"/>
          </a:p>
          <a:p>
            <a:pPr lvl="0"/>
            <a:r>
              <a:rPr lang="hr-HR" sz="1800" dirty="0" smtClean="0"/>
              <a:t>Drugi </a:t>
            </a:r>
            <a:r>
              <a:rPr lang="hr-HR" sz="1800" dirty="0"/>
              <a:t>važan razlog je </a:t>
            </a:r>
            <a:r>
              <a:rPr lang="hr-HR" sz="1800" dirty="0" smtClean="0"/>
              <a:t>STABILNA RAZINA ŠEĆERA U KRVI</a:t>
            </a:r>
            <a:r>
              <a:rPr lang="hr-HR" sz="1800" dirty="0"/>
              <a:t>. Određena razina šećera u krvi daje vam  energiju i čvrstoću potrebnu da „preživite” dan. </a:t>
            </a:r>
            <a:endParaRPr lang="hr-HR" sz="1800" dirty="0" smtClean="0"/>
          </a:p>
          <a:p>
            <a:pPr lvl="0"/>
            <a:r>
              <a:rPr lang="hr-HR" sz="1800" dirty="0" smtClean="0"/>
              <a:t> </a:t>
            </a:r>
            <a:r>
              <a:rPr lang="hr-HR" sz="1800" dirty="0"/>
              <a:t>Kada jedete nekoliko manjih obroka na dan dobivate stabilnu opskrbu šećera u krvi.  Dok kod uzimanja velikih obroka dobivate preveliku dozu šećera u krvi što uzrokuje osjećaj UMORA, te može narušiti bilo  koji tjelesni prirodni proces čovjeka. </a:t>
            </a:r>
            <a:endParaRPr lang="hr-HR" sz="1800" dirty="0" smtClean="0"/>
          </a:p>
          <a:p>
            <a:pPr lvl="0"/>
            <a:endParaRPr lang="hr-HR" sz="1800" dirty="0"/>
          </a:p>
          <a:p>
            <a:pPr lvl="0"/>
            <a:endParaRPr lang="hr-HR" sz="1800" dirty="0" smtClean="0"/>
          </a:p>
          <a:p>
            <a:pPr lvl="0"/>
            <a:endParaRPr lang="hr-HR" sz="1400" dirty="0"/>
          </a:p>
        </p:txBody>
      </p:sp>
      <p:sp>
        <p:nvSpPr>
          <p:cNvPr id="6" name="Rezervirano mjesto teksta 5"/>
          <p:cNvSpPr>
            <a:spLocks noGrp="1"/>
          </p:cNvSpPr>
          <p:nvPr>
            <p:ph type="body" sz="half" idx="2"/>
          </p:nvPr>
        </p:nvSpPr>
        <p:spPr/>
        <p:txBody>
          <a:bodyPr/>
          <a:lstStyle/>
          <a:p>
            <a:r>
              <a:rPr lang="hr-HR" sz="2800" b="1" dirty="0"/>
              <a:t>Savjeti</a:t>
            </a:r>
            <a:r>
              <a:rPr lang="hr-HR" sz="2800" dirty="0">
                <a:solidFill>
                  <a:srgbClr val="FF0000"/>
                </a:solidFill>
              </a:rPr>
              <a:t>: Imati 5 ili više obroka dnevno, ali u manjim količinama.</a:t>
            </a:r>
          </a:p>
          <a:p>
            <a:endParaRPr lang="hr-HR" dirty="0"/>
          </a:p>
        </p:txBody>
      </p:sp>
      <p:pic>
        <p:nvPicPr>
          <p:cNvPr id="2050" name="Picture 2" descr="C:\Users\RADOJKOVIC\Desktop\zdrav doručak.jpeg"/>
          <p:cNvPicPr>
            <a:picLocks noChangeAspect="1" noChangeArrowheads="1"/>
          </p:cNvPicPr>
          <p:nvPr/>
        </p:nvPicPr>
        <p:blipFill>
          <a:blip r:embed="rId2"/>
          <a:srcRect/>
          <a:stretch>
            <a:fillRect/>
          </a:stretch>
        </p:blipFill>
        <p:spPr bwMode="auto">
          <a:xfrm>
            <a:off x="679267" y="3910056"/>
            <a:ext cx="3874982" cy="2196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solidFill>
            <a:schemeClr val="accent2">
              <a:lumMod val="40000"/>
              <a:lumOff val="60000"/>
            </a:schemeClr>
          </a:solidFill>
        </p:spPr>
        <p:txBody>
          <a:bodyPr/>
          <a:lstStyle/>
          <a:p>
            <a:r>
              <a:rPr lang="hr-HR" dirty="0" smtClean="0"/>
              <a:t>KOJE TI JE JELO NAJDRAŽE?</a:t>
            </a:r>
            <a:endParaRPr lang="hr-HR" dirty="0"/>
          </a:p>
        </p:txBody>
      </p:sp>
      <p:sp>
        <p:nvSpPr>
          <p:cNvPr id="3" name="Rezervirano mjesto sadržaja 2"/>
          <p:cNvSpPr>
            <a:spLocks noGrp="1"/>
          </p:cNvSpPr>
          <p:nvPr>
            <p:ph idx="1"/>
          </p:nvPr>
        </p:nvSpPr>
        <p:spPr>
          <a:xfrm>
            <a:off x="1066800" y="2014194"/>
            <a:ext cx="10058400" cy="3931920"/>
          </a:xfrm>
        </p:spPr>
        <p:txBody>
          <a:bodyPr>
            <a:normAutofit lnSpcReduction="10000"/>
          </a:bodyPr>
          <a:lstStyle/>
          <a:p>
            <a:r>
              <a:rPr lang="hr-HR" sz="2400" dirty="0" err="1" smtClean="0"/>
              <a:t>maništra</a:t>
            </a:r>
            <a:r>
              <a:rPr lang="hr-HR" sz="2400" dirty="0" smtClean="0"/>
              <a:t> na pomidore</a:t>
            </a:r>
          </a:p>
          <a:p>
            <a:r>
              <a:rPr lang="hr-HR" sz="2400" dirty="0" smtClean="0"/>
              <a:t>lazanje od povrća</a:t>
            </a:r>
          </a:p>
          <a:p>
            <a:r>
              <a:rPr lang="hr-HR" sz="2400" dirty="0" err="1" smtClean="0"/>
              <a:t>gregada</a:t>
            </a:r>
            <a:endParaRPr lang="hr-HR" sz="2400" dirty="0" smtClean="0"/>
          </a:p>
          <a:p>
            <a:r>
              <a:rPr lang="hr-HR" sz="2400" dirty="0" smtClean="0"/>
              <a:t>janjetina s krumpirom</a:t>
            </a:r>
          </a:p>
          <a:p>
            <a:r>
              <a:rPr lang="hr-HR" sz="2400" dirty="0" smtClean="0"/>
              <a:t> pečenje</a:t>
            </a:r>
          </a:p>
          <a:p>
            <a:r>
              <a:rPr lang="hr-HR" sz="2400" dirty="0" smtClean="0"/>
              <a:t> punjene paprike</a:t>
            </a:r>
          </a:p>
          <a:p>
            <a:r>
              <a:rPr lang="hr-HR" sz="2400" dirty="0" smtClean="0"/>
              <a:t>špageti</a:t>
            </a:r>
          </a:p>
          <a:p>
            <a:r>
              <a:rPr lang="hr-HR" sz="2400" dirty="0" smtClean="0"/>
              <a:t>rižot od sipe</a:t>
            </a:r>
          </a:p>
          <a:p>
            <a:r>
              <a:rPr lang="hr-HR" sz="2400" dirty="0" smtClean="0"/>
              <a:t> </a:t>
            </a:r>
            <a:r>
              <a:rPr lang="hr-HR" sz="2400" dirty="0" err="1" smtClean="0"/>
              <a:t>pizza</a:t>
            </a:r>
            <a:endParaRPr lang="hr-HR" dirty="0"/>
          </a:p>
        </p:txBody>
      </p:sp>
      <p:pic>
        <p:nvPicPr>
          <p:cNvPr id="4" name="Slika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740000" y="2009104"/>
            <a:ext cx="7452000" cy="4848896"/>
          </a:xfrm>
          <a:prstGeom prst="rect">
            <a:avLst/>
          </a:prstGeom>
        </p:spPr>
      </p:pic>
    </p:spTree>
    <p:extLst>
      <p:ext uri="{BB962C8B-B14F-4D97-AF65-F5344CB8AC3E}">
        <p14:creationId xmlns:p14="http://schemas.microsoft.com/office/powerpoint/2010/main" xmlns="" val="24414276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solidFill>
            <a:schemeClr val="accent2">
              <a:lumMod val="40000"/>
              <a:lumOff val="60000"/>
            </a:schemeClr>
          </a:solidFill>
        </p:spPr>
        <p:txBody>
          <a:bodyPr/>
          <a:lstStyle/>
          <a:p>
            <a:r>
              <a:rPr lang="hr-HR" dirty="0" smtClean="0"/>
              <a:t>ZDRAVA I NEZDRAVA HRANA</a:t>
            </a:r>
            <a:endParaRPr lang="hr-HR" dirty="0"/>
          </a:p>
        </p:txBody>
      </p:sp>
      <p:sp>
        <p:nvSpPr>
          <p:cNvPr id="3" name="Rezervirano mjesto sadržaja 2"/>
          <p:cNvSpPr>
            <a:spLocks noGrp="1"/>
          </p:cNvSpPr>
          <p:nvPr>
            <p:ph idx="1"/>
          </p:nvPr>
        </p:nvSpPr>
        <p:spPr>
          <a:xfrm>
            <a:off x="1066800" y="1884540"/>
            <a:ext cx="10058400" cy="3931920"/>
          </a:xfrm>
        </p:spPr>
        <p:txBody>
          <a:bodyPr>
            <a:normAutofit lnSpcReduction="10000"/>
          </a:bodyPr>
          <a:lstStyle/>
          <a:p>
            <a:r>
              <a:rPr lang="hr-HR" dirty="0" smtClean="0">
                <a:solidFill>
                  <a:srgbClr val="FF0000"/>
                </a:solidFill>
              </a:rPr>
              <a:t> </a:t>
            </a:r>
            <a:r>
              <a:rPr lang="hr-HR" sz="2800" dirty="0">
                <a:solidFill>
                  <a:srgbClr val="FF0000"/>
                </a:solidFill>
              </a:rPr>
              <a:t>Z</a:t>
            </a:r>
            <a:r>
              <a:rPr lang="hr-HR" sz="2800" dirty="0" smtClean="0">
                <a:solidFill>
                  <a:srgbClr val="FF0000"/>
                </a:solidFill>
              </a:rPr>
              <a:t>drava hrana:</a:t>
            </a:r>
          </a:p>
          <a:p>
            <a:r>
              <a:rPr lang="hr-HR" sz="2800" dirty="0" smtClean="0"/>
              <a:t>voće, povrće</a:t>
            </a:r>
          </a:p>
          <a:p>
            <a:r>
              <a:rPr lang="hr-HR" sz="2800" dirty="0" smtClean="0"/>
              <a:t>mliječni proizvodi</a:t>
            </a:r>
          </a:p>
          <a:p>
            <a:r>
              <a:rPr lang="hr-HR" sz="2800" dirty="0" smtClean="0">
                <a:solidFill>
                  <a:srgbClr val="FF0000"/>
                </a:solidFill>
              </a:rPr>
              <a:t>Nezdrava hrana:</a:t>
            </a:r>
          </a:p>
          <a:p>
            <a:r>
              <a:rPr lang="hr-HR" sz="2800" dirty="0" smtClean="0"/>
              <a:t>slatkiši</a:t>
            </a:r>
          </a:p>
          <a:p>
            <a:r>
              <a:rPr lang="hr-HR" sz="2800" dirty="0"/>
              <a:t>p</a:t>
            </a:r>
            <a:r>
              <a:rPr lang="hr-HR" sz="2800" dirty="0" smtClean="0"/>
              <a:t>alačinke</a:t>
            </a:r>
          </a:p>
          <a:p>
            <a:r>
              <a:rPr lang="hr-HR" sz="2800" dirty="0" smtClean="0"/>
              <a:t>brza hrana, grickalice</a:t>
            </a:r>
          </a:p>
          <a:p>
            <a:r>
              <a:rPr lang="hr-HR" sz="2800" dirty="0"/>
              <a:t>g</a:t>
            </a:r>
            <a:r>
              <a:rPr lang="hr-HR" sz="2800" dirty="0" smtClean="0"/>
              <a:t>azirana pića </a:t>
            </a:r>
            <a:endParaRPr lang="hr-HR" dirty="0"/>
          </a:p>
        </p:txBody>
      </p:sp>
      <p:pic>
        <p:nvPicPr>
          <p:cNvPr id="4" name="Slika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649273" y="1712890"/>
            <a:ext cx="7504397" cy="5145110"/>
          </a:xfrm>
          <a:prstGeom prst="rect">
            <a:avLst/>
          </a:prstGeom>
        </p:spPr>
      </p:pic>
    </p:spTree>
    <p:extLst>
      <p:ext uri="{BB962C8B-B14F-4D97-AF65-F5344CB8AC3E}">
        <p14:creationId xmlns:p14="http://schemas.microsoft.com/office/powerpoint/2010/main" xmlns="" val="30198971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utnik 2"/>
          <p:cNvSpPr/>
          <p:nvPr/>
        </p:nvSpPr>
        <p:spPr>
          <a:xfrm>
            <a:off x="6096000" y="333329"/>
            <a:ext cx="6096000" cy="6396110"/>
          </a:xfrm>
          <a:prstGeom prst="rect">
            <a:avLst/>
          </a:prstGeom>
        </p:spPr>
        <p:txBody>
          <a:bodyPr>
            <a:spAutoFit/>
          </a:bodyPr>
          <a:lstStyle/>
          <a:p>
            <a:pPr>
              <a:lnSpc>
                <a:spcPct val="115000"/>
              </a:lnSpc>
              <a:spcAft>
                <a:spcPts val="1000"/>
              </a:spcAft>
            </a:pPr>
            <a:r>
              <a:rPr lang="hr-HR" sz="6000" dirty="0">
                <a:latin typeface="Times New Roman" panose="02020603050405020304" pitchFamily="18" charset="0"/>
                <a:ea typeface="Times New Roman" panose="02020603050405020304" pitchFamily="18" charset="0"/>
                <a:cs typeface="Times New Roman" panose="02020603050405020304" pitchFamily="18" charset="0"/>
              </a:rPr>
              <a:t>Prehrane školske djece mora biti raznovrsna i temeljena na piramidi zdrave </a:t>
            </a:r>
            <a:r>
              <a:rPr lang="hr-HR" sz="6000" dirty="0" smtClean="0">
                <a:latin typeface="Times New Roman" panose="02020603050405020304" pitchFamily="18" charset="0"/>
                <a:ea typeface="Times New Roman" panose="02020603050405020304" pitchFamily="18" charset="0"/>
                <a:cs typeface="Times New Roman" panose="02020603050405020304" pitchFamily="18" charset="0"/>
              </a:rPr>
              <a:t>hrane.</a:t>
            </a:r>
            <a:endParaRPr lang="hr-HR" sz="6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Slika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9700" y="571500"/>
            <a:ext cx="5956300" cy="57150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slov 8"/>
          <p:cNvSpPr>
            <a:spLocks noGrp="1"/>
          </p:cNvSpPr>
          <p:nvPr>
            <p:ph type="title"/>
          </p:nvPr>
        </p:nvSpPr>
        <p:spPr>
          <a:xfrm>
            <a:off x="609600" y="238062"/>
            <a:ext cx="10972800" cy="1143000"/>
          </a:xfrm>
          <a:solidFill>
            <a:schemeClr val="accent2">
              <a:lumMod val="40000"/>
              <a:lumOff val="60000"/>
            </a:schemeClr>
          </a:solidFill>
          <a:ln>
            <a:solidFill>
              <a:schemeClr val="bg2">
                <a:lumMod val="25000"/>
              </a:schemeClr>
            </a:solidFill>
          </a:ln>
        </p:spPr>
        <p:txBody>
          <a:bodyPr>
            <a:normAutofit/>
          </a:bodyPr>
          <a:lstStyle/>
          <a:p>
            <a:r>
              <a:rPr lang="hr-HR" sz="2400" dirty="0" smtClean="0">
                <a:solidFill>
                  <a:srgbClr val="00B050"/>
                </a:solidFill>
                <a:latin typeface="Lucida Calligraphy" pitchFamily="66" charset="0"/>
              </a:rPr>
              <a:t>NEKA VAŠA HRANA BUDE LIJEK I NEKA VAŠI LIJEKOVI BUDU HRANA.</a:t>
            </a:r>
            <a:br>
              <a:rPr lang="hr-HR" sz="2400" dirty="0" smtClean="0">
                <a:solidFill>
                  <a:srgbClr val="00B050"/>
                </a:solidFill>
                <a:latin typeface="Lucida Calligraphy" pitchFamily="66" charset="0"/>
              </a:rPr>
            </a:br>
            <a:r>
              <a:rPr lang="hr-HR" sz="2400" dirty="0" smtClean="0">
                <a:solidFill>
                  <a:srgbClr val="00B050"/>
                </a:solidFill>
                <a:latin typeface="Lucida Calligraphy" pitchFamily="66" charset="0"/>
              </a:rPr>
              <a:t>HIPOKRAT</a:t>
            </a:r>
            <a:endParaRPr lang="hr-HR" sz="2400" dirty="0">
              <a:solidFill>
                <a:srgbClr val="00B050"/>
              </a:solidFill>
              <a:latin typeface="Lucida Calligraphy" pitchFamily="66" charset="0"/>
            </a:endParaRPr>
          </a:p>
        </p:txBody>
      </p:sp>
      <p:pic>
        <p:nvPicPr>
          <p:cNvPr id="1026" name="Picture 2" descr="C:\Users\Učitelj\Desktop\dijete_hrana.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41668" y="1378039"/>
            <a:ext cx="12050332" cy="547996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731520" y="548640"/>
            <a:ext cx="9720072" cy="1838960"/>
          </a:xfrm>
          <a:solidFill>
            <a:schemeClr val="accent2">
              <a:lumMod val="40000"/>
              <a:lumOff val="60000"/>
            </a:schemeClr>
          </a:solidFill>
        </p:spPr>
        <p:txBody>
          <a:bodyPr>
            <a:noAutofit/>
          </a:bodyPr>
          <a:lstStyle/>
          <a:p>
            <a:r>
              <a:rPr lang="hr-HR" sz="8000" dirty="0" smtClean="0">
                <a:solidFill>
                  <a:srgbClr val="7030A0"/>
                </a:solidFill>
              </a:rPr>
              <a:t>U ZDRAVOM TIJELU, ZDRAV DUH.</a:t>
            </a:r>
            <a:endParaRPr lang="hr-HR" sz="8000" dirty="0">
              <a:solidFill>
                <a:srgbClr val="7030A0"/>
              </a:solidFill>
            </a:endParaRPr>
          </a:p>
        </p:txBody>
      </p:sp>
      <p:sp>
        <p:nvSpPr>
          <p:cNvPr id="2" name="Pravokutnik 1"/>
          <p:cNvSpPr/>
          <p:nvPr/>
        </p:nvSpPr>
        <p:spPr>
          <a:xfrm>
            <a:off x="5967984" y="1677777"/>
            <a:ext cx="7491984" cy="2800767"/>
          </a:xfrm>
          <a:prstGeom prst="rect">
            <a:avLst/>
          </a:prstGeom>
        </p:spPr>
        <p:txBody>
          <a:bodyPr wrap="square">
            <a:spAutoFit/>
          </a:bodyPr>
          <a:lstStyle/>
          <a:p>
            <a:r>
              <a:rPr lang="hr-HR" sz="4400" dirty="0"/>
              <a:t/>
            </a:r>
            <a:br>
              <a:rPr lang="hr-HR" sz="4400" dirty="0"/>
            </a:br>
            <a:r>
              <a:rPr lang="hr-HR" sz="4400" dirty="0">
                <a:solidFill>
                  <a:srgbClr val="FF0000"/>
                </a:solidFill>
              </a:rPr>
              <a:t>Zadatak: Pronađi sedam prehrambenih uputa koje ti pomažu da budeš zdrav</a:t>
            </a:r>
            <a:r>
              <a:rPr lang="hr-HR" sz="4400" dirty="0"/>
              <a:t>.</a:t>
            </a:r>
          </a:p>
        </p:txBody>
      </p:sp>
      <p:pic>
        <p:nvPicPr>
          <p:cNvPr id="3" name="Slika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70322" y="2498544"/>
            <a:ext cx="5697662" cy="3960000"/>
          </a:xfrm>
          <a:prstGeom prst="rect">
            <a:avLst/>
          </a:prstGeom>
        </p:spPr>
      </p:pic>
    </p:spTree>
    <p:extLst>
      <p:ext uri="{BB962C8B-B14F-4D97-AF65-F5344CB8AC3E}">
        <p14:creationId xmlns:p14="http://schemas.microsoft.com/office/powerpoint/2010/main" xmlns="" val="28551657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24128" y="2816352"/>
            <a:ext cx="9720072" cy="1499616"/>
          </a:xfrm>
        </p:spPr>
        <p:txBody>
          <a:bodyPr>
            <a:normAutofit fontScale="90000"/>
          </a:bodyPr>
          <a:lstStyle/>
          <a:p>
            <a:r>
              <a:rPr lang="hr-HR" dirty="0">
                <a:solidFill>
                  <a:srgbClr val="002060"/>
                </a:solidFill>
              </a:rPr>
              <a:t>Točni odgovori:</a:t>
            </a:r>
            <a:br>
              <a:rPr lang="hr-HR" dirty="0">
                <a:solidFill>
                  <a:srgbClr val="002060"/>
                </a:solidFill>
              </a:rPr>
            </a:br>
            <a:r>
              <a:rPr lang="hr-HR" dirty="0" smtClean="0">
                <a:solidFill>
                  <a:srgbClr val="002060"/>
                </a:solidFill>
              </a:rPr>
              <a:t>Jedite </a:t>
            </a:r>
            <a:r>
              <a:rPr lang="hr-HR" dirty="0">
                <a:solidFill>
                  <a:srgbClr val="002060"/>
                </a:solidFill>
              </a:rPr>
              <a:t>raznoliku hranu.</a:t>
            </a:r>
            <a:br>
              <a:rPr lang="hr-HR" dirty="0">
                <a:solidFill>
                  <a:srgbClr val="002060"/>
                </a:solidFill>
              </a:rPr>
            </a:br>
            <a:r>
              <a:rPr lang="hr-HR" dirty="0">
                <a:solidFill>
                  <a:srgbClr val="002060"/>
                </a:solidFill>
              </a:rPr>
              <a:t>Održavajte zdravu težinu.</a:t>
            </a:r>
            <a:br>
              <a:rPr lang="hr-HR" dirty="0">
                <a:solidFill>
                  <a:srgbClr val="002060"/>
                </a:solidFill>
              </a:rPr>
            </a:br>
            <a:r>
              <a:rPr lang="hr-HR" dirty="0">
                <a:solidFill>
                  <a:srgbClr val="002060"/>
                </a:solidFill>
              </a:rPr>
              <a:t>Odaberite ishranu s malo šećera i masnoće.</a:t>
            </a:r>
            <a:br>
              <a:rPr lang="hr-HR" dirty="0">
                <a:solidFill>
                  <a:srgbClr val="002060"/>
                </a:solidFill>
              </a:rPr>
            </a:br>
            <a:r>
              <a:rPr lang="hr-HR" dirty="0">
                <a:solidFill>
                  <a:srgbClr val="002060"/>
                </a:solidFill>
              </a:rPr>
              <a:t>Odaberite prehranu s mnogo povrća, voća i žitarica.</a:t>
            </a:r>
            <a:br>
              <a:rPr lang="hr-HR" dirty="0">
                <a:solidFill>
                  <a:srgbClr val="002060"/>
                </a:solidFill>
              </a:rPr>
            </a:br>
            <a:r>
              <a:rPr lang="hr-HR" dirty="0">
                <a:solidFill>
                  <a:srgbClr val="002060"/>
                </a:solidFill>
              </a:rPr>
              <a:t>Koristite šećer samo umjereno.</a:t>
            </a:r>
            <a:br>
              <a:rPr lang="hr-HR" dirty="0">
                <a:solidFill>
                  <a:srgbClr val="002060"/>
                </a:solidFill>
              </a:rPr>
            </a:br>
            <a:r>
              <a:rPr lang="hr-HR" dirty="0">
                <a:solidFill>
                  <a:srgbClr val="002060"/>
                </a:solidFill>
              </a:rPr>
              <a:t>Koristite sol samo umjereno.</a:t>
            </a:r>
            <a:br>
              <a:rPr lang="hr-HR" dirty="0">
                <a:solidFill>
                  <a:srgbClr val="002060"/>
                </a:solidFill>
              </a:rPr>
            </a:br>
            <a:r>
              <a:rPr lang="hr-HR" dirty="0">
                <a:solidFill>
                  <a:srgbClr val="002060"/>
                </a:solidFill>
              </a:rPr>
              <a:t>Ako pijete alkoholna pića, radite to samo umjereno. </a:t>
            </a:r>
            <a:br>
              <a:rPr lang="hr-HR" dirty="0">
                <a:solidFill>
                  <a:srgbClr val="002060"/>
                </a:solidFill>
              </a:rPr>
            </a:br>
            <a:endParaRPr lang="hr-HR" dirty="0">
              <a:solidFill>
                <a:srgbClr val="002060"/>
              </a:solidFill>
            </a:endParaRPr>
          </a:p>
        </p:txBody>
      </p:sp>
    </p:spTree>
    <p:extLst>
      <p:ext uri="{BB962C8B-B14F-4D97-AF65-F5344CB8AC3E}">
        <p14:creationId xmlns:p14="http://schemas.microsoft.com/office/powerpoint/2010/main" xmlns="" val="2897234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79564" y="590441"/>
            <a:ext cx="10363200" cy="914400"/>
          </a:xfrm>
          <a:solidFill>
            <a:srgbClr val="00B0F0"/>
          </a:solidFill>
        </p:spPr>
        <p:txBody>
          <a:bodyPr/>
          <a:lstStyle/>
          <a:p>
            <a:r>
              <a:rPr lang="hr-HR" dirty="0" smtClean="0"/>
              <a:t>ŠTO NAJČEŠĆE PIJEŠ?</a:t>
            </a:r>
            <a:endParaRPr lang="hr-HR" dirty="0"/>
          </a:p>
        </p:txBody>
      </p:sp>
      <p:graphicFrame>
        <p:nvGraphicFramePr>
          <p:cNvPr id="4" name="Rezervirano mjesto sadržaja 3"/>
          <p:cNvGraphicFramePr>
            <a:graphicFrameLocks noGrp="1"/>
          </p:cNvGraphicFramePr>
          <p:nvPr>
            <p:ph idx="1"/>
            <p:extLst>
              <p:ext uri="{D42A27DB-BD31-4B8C-83A1-F6EECF244321}">
                <p14:modId xmlns:p14="http://schemas.microsoft.com/office/powerpoint/2010/main" xmlns="" val="1027702893"/>
              </p:ext>
            </p:extLst>
          </p:nvPr>
        </p:nvGraphicFramePr>
        <p:xfrm>
          <a:off x="1184364" y="1791075"/>
          <a:ext cx="10058400" cy="3932237"/>
        </p:xfrm>
        <a:graphic>
          <a:graphicData uri="http://schemas.openxmlformats.org/drawingml/2006/chart">
            <c:chart xmlns:c="http://schemas.openxmlformats.org/drawingml/2006/chart" xmlns:r="http://schemas.openxmlformats.org/officeDocument/2006/relationships" r:id="rId2"/>
          </a:graphicData>
        </a:graphic>
      </p:graphicFrame>
      <p:pic>
        <p:nvPicPr>
          <p:cNvPr id="3" name="Slika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488" y="1858741"/>
            <a:ext cx="5400676" cy="4150805"/>
          </a:xfrm>
          <a:prstGeom prst="rect">
            <a:avLst/>
          </a:prstGeom>
        </p:spPr>
      </p:pic>
    </p:spTree>
    <p:extLst>
      <p:ext uri="{BB962C8B-B14F-4D97-AF65-F5344CB8AC3E}">
        <p14:creationId xmlns:p14="http://schemas.microsoft.com/office/powerpoint/2010/main" xmlns="" val="507624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841248" y="457201"/>
            <a:ext cx="3931920" cy="481352"/>
          </a:xfrm>
          <a:solidFill>
            <a:srgbClr val="92D050"/>
          </a:solidFill>
        </p:spPr>
        <p:txBody>
          <a:bodyPr>
            <a:normAutofit fontScale="90000"/>
          </a:bodyPr>
          <a:lstStyle/>
          <a:p>
            <a:r>
              <a:rPr lang="hr-HR" dirty="0" smtClean="0"/>
              <a:t>ŠTO NAJČEŠĆE PIJEŠ?</a:t>
            </a:r>
            <a:endParaRPr lang="hr-HR" dirty="0"/>
          </a:p>
        </p:txBody>
      </p:sp>
      <p:sp>
        <p:nvSpPr>
          <p:cNvPr id="5" name="Rezervirano mjesto sadržaja 4"/>
          <p:cNvSpPr>
            <a:spLocks noGrp="1"/>
          </p:cNvSpPr>
          <p:nvPr>
            <p:ph idx="1"/>
          </p:nvPr>
        </p:nvSpPr>
        <p:spPr>
          <a:xfrm>
            <a:off x="5137414" y="638812"/>
            <a:ext cx="6815668" cy="5853113"/>
          </a:xfrm>
        </p:spPr>
        <p:txBody>
          <a:bodyPr>
            <a:normAutofit/>
          </a:bodyPr>
          <a:lstStyle/>
          <a:p>
            <a:r>
              <a:rPr lang="hr-HR" sz="2600" dirty="0" smtClean="0"/>
              <a:t>Rezultat: vodu 73%</a:t>
            </a:r>
          </a:p>
          <a:p>
            <a:pPr marL="0" indent="0">
              <a:buNone/>
            </a:pPr>
            <a:r>
              <a:rPr lang="hr-HR" sz="4000" dirty="0" smtClean="0"/>
              <a:t>Starija </a:t>
            </a:r>
            <a:r>
              <a:rPr lang="hr-HR" sz="4000" dirty="0"/>
              <a:t>bi djeca trebala piti od 6 do 8 čaša vode dnevno povećavajući </a:t>
            </a:r>
            <a:r>
              <a:rPr lang="hr-HR" sz="4000" dirty="0" smtClean="0"/>
              <a:t>unos u </a:t>
            </a:r>
            <a:r>
              <a:rPr lang="hr-HR" sz="4000" dirty="0"/>
              <a:t>toplim danima i kod povećane tjelesne aktivnosti. </a:t>
            </a:r>
            <a:endParaRPr lang="hr-HR" sz="4000" dirty="0" smtClean="0"/>
          </a:p>
          <a:p>
            <a:pPr marL="0" indent="0">
              <a:buNone/>
            </a:pPr>
            <a:r>
              <a:rPr lang="hr-HR" sz="4000" dirty="0" smtClean="0"/>
              <a:t> Dehidrirani </a:t>
            </a:r>
            <a:r>
              <a:rPr lang="hr-HR" sz="4000" dirty="0"/>
              <a:t>učenik može postati umoran ili imati pad koncentracije. </a:t>
            </a:r>
            <a:endParaRPr lang="hr-HR" sz="4000" dirty="0" smtClean="0"/>
          </a:p>
          <a:p>
            <a:endParaRPr lang="hr-HR" dirty="0"/>
          </a:p>
        </p:txBody>
      </p:sp>
      <p:sp>
        <p:nvSpPr>
          <p:cNvPr id="6" name="Rezervirano mjesto teksta 5"/>
          <p:cNvSpPr>
            <a:spLocks noGrp="1"/>
          </p:cNvSpPr>
          <p:nvPr>
            <p:ph type="body" sz="half" idx="2"/>
          </p:nvPr>
        </p:nvSpPr>
        <p:spPr>
          <a:xfrm>
            <a:off x="472191" y="1792224"/>
            <a:ext cx="4389120" cy="1225296"/>
          </a:xfrm>
        </p:spPr>
        <p:txBody>
          <a:bodyPr>
            <a:noAutofit/>
          </a:bodyPr>
          <a:lstStyle/>
          <a:p>
            <a:r>
              <a:rPr lang="hr-HR" sz="2000" dirty="0"/>
              <a:t>Savjet:</a:t>
            </a:r>
            <a:r>
              <a:rPr lang="hr-HR" sz="2000" dirty="0">
                <a:solidFill>
                  <a:srgbClr val="FF0000"/>
                </a:solidFill>
              </a:rPr>
              <a:t> :  Voda je najbolja tekućina za naše tijelo. Slatka pića poput voćnog soka</a:t>
            </a:r>
            <a:r>
              <a:rPr lang="hr-HR" sz="2000" dirty="0" smtClean="0">
                <a:solidFill>
                  <a:srgbClr val="FF0000"/>
                </a:solidFill>
              </a:rPr>
              <a:t>,, </a:t>
            </a:r>
            <a:r>
              <a:rPr lang="hr-HR" sz="2000" dirty="0">
                <a:solidFill>
                  <a:srgbClr val="FF0000"/>
                </a:solidFill>
              </a:rPr>
              <a:t>različitih dodataka poput boja ili arome te konzervansa i vrlo su malo </a:t>
            </a:r>
            <a:r>
              <a:rPr lang="hr-HR" sz="2000" dirty="0" smtClean="0">
                <a:solidFill>
                  <a:srgbClr val="FF0000"/>
                </a:solidFill>
              </a:rPr>
              <a:t>hranjiva.</a:t>
            </a:r>
            <a:endParaRPr lang="hr-HR" sz="2000" dirty="0"/>
          </a:p>
          <a:p>
            <a:endParaRPr lang="hr-HR" sz="2000" dirty="0"/>
          </a:p>
        </p:txBody>
      </p:sp>
      <p:pic>
        <p:nvPicPr>
          <p:cNvPr id="9218" name="Picture 2" descr="C:\Users\RADOJKOVIC\Desktop\voda.jpg"/>
          <p:cNvPicPr>
            <a:picLocks noChangeAspect="1" noChangeArrowheads="1"/>
          </p:cNvPicPr>
          <p:nvPr/>
        </p:nvPicPr>
        <p:blipFill>
          <a:blip r:embed="rId2"/>
          <a:srcRect/>
          <a:stretch>
            <a:fillRect/>
          </a:stretch>
        </p:blipFill>
        <p:spPr bwMode="auto">
          <a:xfrm>
            <a:off x="196088" y="3582000"/>
            <a:ext cx="4941326" cy="3276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solidFill>
            <a:srgbClr val="FFC000"/>
          </a:solidFill>
        </p:spPr>
        <p:txBody>
          <a:bodyPr/>
          <a:lstStyle/>
          <a:p>
            <a:r>
              <a:rPr lang="hr-HR" dirty="0" smtClean="0"/>
              <a:t>DORUČKUJEŠ LI PRIJE NASTAVE?</a:t>
            </a:r>
            <a:endParaRPr lang="hr-HR" dirty="0"/>
          </a:p>
        </p:txBody>
      </p:sp>
      <p:graphicFrame>
        <p:nvGraphicFramePr>
          <p:cNvPr id="4" name="Rezervirano mjesto sadržaja 3"/>
          <p:cNvGraphicFramePr>
            <a:graphicFrameLocks noGrp="1"/>
          </p:cNvGraphicFramePr>
          <p:nvPr>
            <p:ph idx="1"/>
            <p:extLst>
              <p:ext uri="{D42A27DB-BD31-4B8C-83A1-F6EECF244321}">
                <p14:modId xmlns:p14="http://schemas.microsoft.com/office/powerpoint/2010/main" xmlns="" val="3503867221"/>
              </p:ext>
            </p:extLst>
          </p:nvPr>
        </p:nvGraphicFramePr>
        <p:xfrm>
          <a:off x="3276601" y="2014195"/>
          <a:ext cx="10058400" cy="3932237"/>
        </p:xfrm>
        <a:graphic>
          <a:graphicData uri="http://schemas.openxmlformats.org/drawingml/2006/chart">
            <c:chart xmlns:c="http://schemas.openxmlformats.org/drawingml/2006/chart" xmlns:r="http://schemas.openxmlformats.org/officeDocument/2006/relationships" r:id="rId2"/>
          </a:graphicData>
        </a:graphic>
      </p:graphicFrame>
      <p:pic>
        <p:nvPicPr>
          <p:cNvPr id="5" name="Slika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89593" y="1973853"/>
            <a:ext cx="5636132" cy="3744000"/>
          </a:xfrm>
          <a:prstGeom prst="rect">
            <a:avLst/>
          </a:prstGeom>
        </p:spPr>
      </p:pic>
    </p:spTree>
    <p:extLst>
      <p:ext uri="{BB962C8B-B14F-4D97-AF65-F5344CB8AC3E}">
        <p14:creationId xmlns:p14="http://schemas.microsoft.com/office/powerpoint/2010/main" xmlns="" val="1467992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66800" y="426694"/>
            <a:ext cx="10058400" cy="1402106"/>
          </a:xfrm>
          <a:solidFill>
            <a:srgbClr val="92D050"/>
          </a:solidFill>
        </p:spPr>
        <p:txBody>
          <a:bodyPr>
            <a:normAutofit/>
          </a:bodyPr>
          <a:lstStyle/>
          <a:p>
            <a:r>
              <a:rPr lang="hr-HR" dirty="0" smtClean="0"/>
              <a:t>ŠTO NAJČEŠĆE DORUČKUJEŠ?</a:t>
            </a:r>
            <a:br>
              <a:rPr lang="hr-HR" dirty="0" smtClean="0"/>
            </a:br>
            <a:endParaRPr lang="hr-HR" dirty="0"/>
          </a:p>
        </p:txBody>
      </p:sp>
      <p:sp>
        <p:nvSpPr>
          <p:cNvPr id="7" name="Rezervirano mjesto sadržaja 6"/>
          <p:cNvSpPr>
            <a:spLocks noGrp="1"/>
          </p:cNvSpPr>
          <p:nvPr>
            <p:ph idx="1"/>
          </p:nvPr>
        </p:nvSpPr>
        <p:spPr/>
        <p:txBody>
          <a:bodyPr>
            <a:normAutofit/>
          </a:bodyPr>
          <a:lstStyle/>
          <a:p>
            <a:r>
              <a:rPr lang="hr-HR" sz="4000" dirty="0" smtClean="0">
                <a:solidFill>
                  <a:srgbClr val="FF0000"/>
                </a:solidFill>
              </a:rPr>
              <a:t>- pahuljice</a:t>
            </a:r>
          </a:p>
          <a:p>
            <a:r>
              <a:rPr lang="hr-HR" sz="4000" dirty="0" smtClean="0">
                <a:solidFill>
                  <a:srgbClr val="FF0000"/>
                </a:solidFill>
              </a:rPr>
              <a:t>- kruh i </a:t>
            </a:r>
            <a:r>
              <a:rPr lang="hr-HR" sz="4000" dirty="0" err="1" smtClean="0">
                <a:solidFill>
                  <a:srgbClr val="FF0000"/>
                </a:solidFill>
              </a:rPr>
              <a:t>eurokrem</a:t>
            </a:r>
            <a:endParaRPr lang="hr-HR" sz="4000" dirty="0" smtClean="0">
              <a:solidFill>
                <a:srgbClr val="FF0000"/>
              </a:solidFill>
            </a:endParaRPr>
          </a:p>
          <a:p>
            <a:r>
              <a:rPr lang="hr-HR" sz="4000" dirty="0" smtClean="0">
                <a:solidFill>
                  <a:srgbClr val="FF0000"/>
                </a:solidFill>
              </a:rPr>
              <a:t>- pecivo</a:t>
            </a:r>
          </a:p>
          <a:p>
            <a:r>
              <a:rPr lang="hr-HR" sz="4000" dirty="0" smtClean="0">
                <a:solidFill>
                  <a:srgbClr val="FF0000"/>
                </a:solidFill>
              </a:rPr>
              <a:t>- </a:t>
            </a:r>
            <a:r>
              <a:rPr lang="hr-HR" sz="4000" dirty="0" err="1" smtClean="0">
                <a:solidFill>
                  <a:srgbClr val="FF0000"/>
                </a:solidFill>
              </a:rPr>
              <a:t>čokolino</a:t>
            </a:r>
            <a:endParaRPr lang="hr-HR" sz="4000" dirty="0" smtClean="0">
              <a:solidFill>
                <a:srgbClr val="FF0000"/>
              </a:solidFill>
            </a:endParaRPr>
          </a:p>
          <a:p>
            <a:r>
              <a:rPr lang="hr-HR" sz="4000" dirty="0" smtClean="0">
                <a:solidFill>
                  <a:srgbClr val="FF0000"/>
                </a:solidFill>
              </a:rPr>
              <a:t>- marmeladu</a:t>
            </a:r>
          </a:p>
        </p:txBody>
      </p:sp>
      <p:pic>
        <p:nvPicPr>
          <p:cNvPr id="8" name="Slika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239511" y="2211142"/>
            <a:ext cx="6480000" cy="4304566"/>
          </a:xfrm>
          <a:prstGeom prst="rect">
            <a:avLst/>
          </a:prstGeom>
        </p:spPr>
      </p:pic>
    </p:spTree>
    <p:extLst>
      <p:ext uri="{BB962C8B-B14F-4D97-AF65-F5344CB8AC3E}">
        <p14:creationId xmlns:p14="http://schemas.microsoft.com/office/powerpoint/2010/main" xmlns="" val="3508626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677334" y="723900"/>
            <a:ext cx="3854528" cy="723900"/>
          </a:xfrm>
        </p:spPr>
        <p:txBody>
          <a:bodyPr>
            <a:normAutofit fontScale="90000"/>
          </a:bodyPr>
          <a:lstStyle/>
          <a:p>
            <a:r>
              <a:rPr lang="hr-HR" dirty="0" smtClean="0"/>
              <a:t>DORUČAK- NAJVAŽNIJI OBROK</a:t>
            </a:r>
            <a:endParaRPr lang="hr-HR" dirty="0"/>
          </a:p>
        </p:txBody>
      </p:sp>
      <p:sp>
        <p:nvSpPr>
          <p:cNvPr id="5" name="Rezervirano mjesto sadržaja 4"/>
          <p:cNvSpPr>
            <a:spLocks noGrp="1"/>
          </p:cNvSpPr>
          <p:nvPr>
            <p:ph idx="1"/>
          </p:nvPr>
        </p:nvSpPr>
        <p:spPr>
          <a:xfrm>
            <a:off x="5364480" y="0"/>
            <a:ext cx="6172200" cy="4876800"/>
          </a:xfrm>
        </p:spPr>
        <p:txBody>
          <a:bodyPr>
            <a:noAutofit/>
          </a:bodyPr>
          <a:lstStyle/>
          <a:p>
            <a:r>
              <a:rPr lang="hr-HR" sz="2800" dirty="0"/>
              <a:t>Rezultati</a:t>
            </a:r>
            <a:r>
              <a:rPr lang="hr-HR" sz="2800" dirty="0" smtClean="0"/>
              <a:t>: Svaki dan 49%</a:t>
            </a:r>
            <a:endParaRPr lang="hr-HR" sz="2800" dirty="0"/>
          </a:p>
          <a:p>
            <a:pPr marL="0" indent="0">
              <a:buNone/>
            </a:pPr>
            <a:r>
              <a:rPr lang="hr-HR" sz="2800" dirty="0"/>
              <a:t> </a:t>
            </a:r>
          </a:p>
          <a:p>
            <a:r>
              <a:rPr lang="hr-HR" sz="2800" dirty="0"/>
              <a:t>Većina djece odlazi u školu bez doručka. Uslijed toga u školi su pospana, slabije koncentrirana i otežano prate nastavu. Dokazano je da doručak pozitivno utječe na učenje i pamćenje kod školske djece. Istraživanja provedena u Sjedinjenim Američkim Državama potvrdila su povezanost između uhranjenosti i psihosocijalnih funkcija sa školskim uspjehom. </a:t>
            </a:r>
            <a:r>
              <a:rPr lang="hr-HR" sz="2800" dirty="0" smtClean="0"/>
              <a:t>Slabije </a:t>
            </a:r>
            <a:r>
              <a:rPr lang="hr-HR" sz="2800" dirty="0" err="1" smtClean="0"/>
              <a:t>uhranjenja</a:t>
            </a:r>
            <a:r>
              <a:rPr lang="hr-HR" sz="2800" dirty="0" smtClean="0"/>
              <a:t> </a:t>
            </a:r>
            <a:r>
              <a:rPr lang="hr-HR" sz="2800" dirty="0"/>
              <a:t>djeca imala su lošije ocjene u školi, manje su bila zainteresirana za nastavu, te su imala više psiholoških problema od djece koja su se hranila pravilno. </a:t>
            </a:r>
            <a:br>
              <a:rPr lang="hr-HR" sz="2800" dirty="0"/>
            </a:br>
            <a:r>
              <a:rPr lang="hr-HR" sz="2800" dirty="0"/>
              <a:t/>
            </a:r>
            <a:br>
              <a:rPr lang="hr-HR" sz="2800" dirty="0"/>
            </a:br>
            <a:endParaRPr lang="hr-HR" sz="2800" dirty="0"/>
          </a:p>
          <a:p>
            <a:r>
              <a:rPr lang="hr-HR" sz="2800" dirty="0"/>
              <a:t/>
            </a:r>
            <a:br>
              <a:rPr lang="hr-HR" sz="2800" dirty="0"/>
            </a:br>
            <a:endParaRPr lang="hr-HR" sz="2800" dirty="0"/>
          </a:p>
        </p:txBody>
      </p:sp>
      <p:sp>
        <p:nvSpPr>
          <p:cNvPr id="6" name="Rezervirano mjesto teksta 5"/>
          <p:cNvSpPr>
            <a:spLocks noGrp="1"/>
          </p:cNvSpPr>
          <p:nvPr>
            <p:ph type="body" sz="half" idx="2"/>
          </p:nvPr>
        </p:nvSpPr>
        <p:spPr>
          <a:xfrm>
            <a:off x="677334" y="1663701"/>
            <a:ext cx="3854528" cy="1638299"/>
          </a:xfrm>
        </p:spPr>
        <p:txBody>
          <a:bodyPr>
            <a:normAutofit fontScale="92500" lnSpcReduction="10000"/>
          </a:bodyPr>
          <a:lstStyle/>
          <a:p>
            <a:r>
              <a:rPr lang="hr-HR" sz="2000" dirty="0" smtClean="0"/>
              <a:t>SAVJET: NE PRESKAČI DORUČAK!</a:t>
            </a:r>
          </a:p>
          <a:p>
            <a:r>
              <a:rPr lang="hr-HR" sz="2000" dirty="0" smtClean="0">
                <a:solidFill>
                  <a:srgbClr val="FF0000"/>
                </a:solidFill>
              </a:rPr>
              <a:t>ZDRAV DORUČAK: ZOBENE PAHULJICE, ORASI, BADEMI, JAJA, JOGURT, MASLAC, SIR, KRUH OD CJELOVITIH ŽITARICA, VOĆE I POVRĆE.</a:t>
            </a:r>
            <a:endParaRPr lang="hr-HR" sz="2000" dirty="0">
              <a:solidFill>
                <a:srgbClr val="FF0000"/>
              </a:solidFill>
            </a:endParaRPr>
          </a:p>
        </p:txBody>
      </p:sp>
      <p:pic>
        <p:nvPicPr>
          <p:cNvPr id="2" name="Slika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7145" y="3612070"/>
            <a:ext cx="4716000" cy="267240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solidFill>
            <a:srgbClr val="92D050"/>
          </a:solidFill>
        </p:spPr>
        <p:txBody>
          <a:bodyPr/>
          <a:lstStyle/>
          <a:p>
            <a:r>
              <a:rPr lang="hr-HR" dirty="0" smtClean="0"/>
              <a:t>ŠTO JEDEŠ DOK SI U ŠKOLI?</a:t>
            </a:r>
            <a:endParaRPr lang="hr-HR" dirty="0"/>
          </a:p>
        </p:txBody>
      </p:sp>
      <p:sp>
        <p:nvSpPr>
          <p:cNvPr id="3" name="Rezervirano mjesto sadržaja 2"/>
          <p:cNvSpPr>
            <a:spLocks noGrp="1"/>
          </p:cNvSpPr>
          <p:nvPr>
            <p:ph idx="1"/>
          </p:nvPr>
        </p:nvSpPr>
        <p:spPr/>
        <p:txBody>
          <a:bodyPr>
            <a:noAutofit/>
          </a:bodyPr>
          <a:lstStyle/>
          <a:p>
            <a:r>
              <a:rPr lang="hr-HR" sz="3600" dirty="0" smtClean="0">
                <a:solidFill>
                  <a:srgbClr val="FF0000"/>
                </a:solidFill>
              </a:rPr>
              <a:t>- sendvič</a:t>
            </a:r>
          </a:p>
          <a:p>
            <a:r>
              <a:rPr lang="hr-HR" sz="3600" dirty="0" smtClean="0">
                <a:solidFill>
                  <a:srgbClr val="FF0000"/>
                </a:solidFill>
              </a:rPr>
              <a:t>-bananu, jabuku</a:t>
            </a:r>
          </a:p>
          <a:p>
            <a:r>
              <a:rPr lang="hr-HR" sz="3600" dirty="0" smtClean="0">
                <a:solidFill>
                  <a:srgbClr val="FF0000"/>
                </a:solidFill>
              </a:rPr>
              <a:t>- štapiće</a:t>
            </a:r>
          </a:p>
          <a:p>
            <a:r>
              <a:rPr lang="hr-HR" sz="3600" dirty="0" smtClean="0">
                <a:solidFill>
                  <a:srgbClr val="FF0000"/>
                </a:solidFill>
              </a:rPr>
              <a:t>- </a:t>
            </a:r>
            <a:r>
              <a:rPr lang="hr-HR" sz="3600" dirty="0" err="1" smtClean="0">
                <a:solidFill>
                  <a:srgbClr val="FF0000"/>
                </a:solidFill>
              </a:rPr>
              <a:t>kroasan</a:t>
            </a:r>
            <a:endParaRPr lang="hr-HR" sz="3600" dirty="0" smtClean="0">
              <a:solidFill>
                <a:srgbClr val="FF0000"/>
              </a:solidFill>
            </a:endParaRPr>
          </a:p>
          <a:p>
            <a:r>
              <a:rPr lang="hr-HR" sz="3600" dirty="0" smtClean="0">
                <a:solidFill>
                  <a:srgbClr val="FF0000"/>
                </a:solidFill>
              </a:rPr>
              <a:t>- krafnu</a:t>
            </a:r>
          </a:p>
          <a:p>
            <a:r>
              <a:rPr lang="hr-HR" sz="3600" dirty="0" smtClean="0">
                <a:solidFill>
                  <a:srgbClr val="FF0000"/>
                </a:solidFill>
              </a:rPr>
              <a:t>- pirošku</a:t>
            </a:r>
            <a:endParaRPr lang="hr-HR" sz="3600" dirty="0">
              <a:solidFill>
                <a:srgbClr val="FF0000"/>
              </a:solidFill>
            </a:endParaRPr>
          </a:p>
        </p:txBody>
      </p:sp>
      <p:pic>
        <p:nvPicPr>
          <p:cNvPr id="5" name="Slika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966209" y="1873080"/>
            <a:ext cx="6592105" cy="4392000"/>
          </a:xfrm>
          <a:prstGeom prst="rect">
            <a:avLst/>
          </a:prstGeom>
        </p:spPr>
      </p:pic>
    </p:spTree>
    <p:extLst>
      <p:ext uri="{BB962C8B-B14F-4D97-AF65-F5344CB8AC3E}">
        <p14:creationId xmlns:p14="http://schemas.microsoft.com/office/powerpoint/2010/main" xmlns="" val="408001287"/>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775</TotalTime>
  <Words>1518</Words>
  <Application>Microsoft Office PowerPoint</Application>
  <PresentationFormat>Prilagođeno</PresentationFormat>
  <Paragraphs>144</Paragraphs>
  <Slides>35</Slides>
  <Notes>0</Notes>
  <HiddenSlides>0</HiddenSlides>
  <MMClips>0</MMClips>
  <ScaleCrop>false</ScaleCrop>
  <HeadingPairs>
    <vt:vector size="4" baseType="variant">
      <vt:variant>
        <vt:lpstr>Tema</vt:lpstr>
      </vt:variant>
      <vt:variant>
        <vt:i4>1</vt:i4>
      </vt:variant>
      <vt:variant>
        <vt:lpstr>Naslovi slajdova</vt:lpstr>
      </vt:variant>
      <vt:variant>
        <vt:i4>35</vt:i4>
      </vt:variant>
    </vt:vector>
  </HeadingPairs>
  <TitlesOfParts>
    <vt:vector size="36" baseType="lpstr">
      <vt:lpstr>HDOfficeLightV0</vt:lpstr>
      <vt:lpstr>PREHRAMBENE NAVIKE UČENIKA OŠ HVAR</vt:lpstr>
      <vt:lpstr>KOLIKO DNEVNO IMAŠ OBROKA?</vt:lpstr>
      <vt:lpstr>KOLIKO OBROKA IMAŠ DNEVNO?</vt:lpstr>
      <vt:lpstr>ŠTO NAJČEŠĆE PIJEŠ?</vt:lpstr>
      <vt:lpstr>ŠTO NAJČEŠĆE PIJEŠ?</vt:lpstr>
      <vt:lpstr>DORUČKUJEŠ LI PRIJE NASTAVE?</vt:lpstr>
      <vt:lpstr>ŠTO NAJČEŠĆE DORUČKUJEŠ? </vt:lpstr>
      <vt:lpstr>DORUČAK- NAJVAŽNIJI OBROK</vt:lpstr>
      <vt:lpstr>ŠTO JEDEŠ DOK SI U ŠKOLI?</vt:lpstr>
      <vt:lpstr>   OBROK U ŠKOLI</vt:lpstr>
      <vt:lpstr>ŠTO JEDEŠ IZMEĐU OBROKA?</vt:lpstr>
      <vt:lpstr>ŠTO JEDEŠ između obroka?</vt:lpstr>
      <vt:lpstr>KOJU VRSTU KRUHA JEDEŠ?</vt:lpstr>
      <vt:lpstr>KOJU VRSTU KRUHA JEDEŠ?</vt:lpstr>
      <vt:lpstr>KOLIKO ČESTO JEDEŠ CRVENO MESO?</vt:lpstr>
      <vt:lpstr>KOLIKO ČESTO JEDEŠ PILETINU?</vt:lpstr>
      <vt:lpstr>KOLIKO ČESTO JEDEŠ RIBU?</vt:lpstr>
      <vt:lpstr>KOLIKO ČESTO JEDEŠ CRVENO MESO, PILETINU I RIBU?</vt:lpstr>
      <vt:lpstr>KOLIKO ČESTO JEDEŠ POVRĆE?</vt:lpstr>
      <vt:lpstr>KOLIKO ČESTO JEDEŠ MLIJEČNE PROIZVODE?</vt:lpstr>
      <vt:lpstr>MLIJEKO I MLIJEČNI PROIZVODI</vt:lpstr>
      <vt:lpstr>KOLIKO ČESTO JEDEŠ SUHOMESNATE PROIZVODE?</vt:lpstr>
      <vt:lpstr>KOLIKO ČESTO JEDEŠ BRZU HRANU?</vt:lpstr>
      <vt:lpstr>SUHOMESNATI PROIZVODI I BRZA HRANA</vt:lpstr>
      <vt:lpstr>KOLIKO ČESTO JEDEŠ SLATKIŠE I GRICKALICE?</vt:lpstr>
      <vt:lpstr>VOĆE I MED- ZDRAVI IZVORI ŠEĆERA</vt:lpstr>
      <vt:lpstr>Slajd 27</vt:lpstr>
      <vt:lpstr>KOLIKO ČESTO JEDEŠ VOĆE?</vt:lpstr>
      <vt:lpstr>KOLIKO ČESTO JEDEŠ VOĆE? </vt:lpstr>
      <vt:lpstr>KOJE TI JE JELO NAJDRAŽE?</vt:lpstr>
      <vt:lpstr>ZDRAVA I NEZDRAVA HRANA</vt:lpstr>
      <vt:lpstr>Slajd 32</vt:lpstr>
      <vt:lpstr>NEKA VAŠA HRANA BUDE LIJEK I NEKA VAŠI LIJEKOVI BUDU HRANA. HIPOKRAT</vt:lpstr>
      <vt:lpstr>U ZDRAVOM TIJELU, ZDRAV DUH.</vt:lpstr>
      <vt:lpstr>Točni odgovori: Jedite raznoliku hranu. Održavajte zdravu težinu. Odaberite ishranu s malo šećera i masnoće. Odaberite prehranu s mnogo povrća, voća i žitarica. Koristite šećer samo umjereno. Koristite sol samo umjereno. Ako pijete alkoholna pića, radite to samo umjereno.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Prehrambene navike učenika oš hvar</dc:title>
  <dc:creator>Korisnik_1</dc:creator>
  <cp:lastModifiedBy>Fani</cp:lastModifiedBy>
  <cp:revision>84</cp:revision>
  <dcterms:created xsi:type="dcterms:W3CDTF">2017-04-19T07:57:19Z</dcterms:created>
  <dcterms:modified xsi:type="dcterms:W3CDTF">2017-06-02T10:21:24Z</dcterms:modified>
</cp:coreProperties>
</file>