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71" r:id="rId3"/>
    <p:sldId id="272" r:id="rId4"/>
    <p:sldId id="258" r:id="rId5"/>
    <p:sldId id="25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3" r:id="rId18"/>
    <p:sldId id="270" r:id="rId19"/>
  </p:sldIdLst>
  <p:sldSz cx="9144000" cy="6858000" type="screen4x3"/>
  <p:notesSz cx="6858000" cy="9144000"/>
  <p:defaultTextStyle>
    <a:defPPr>
      <a:defRPr lang="sr-Latn-C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10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9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0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6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7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Radni_list_programa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ne</c:v>
                </c:pt>
                <c:pt idx="1">
                  <c:v>ponekad</c:v>
                </c:pt>
                <c:pt idx="2">
                  <c:v>da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53</c:v>
                </c:pt>
                <c:pt idx="1">
                  <c:v>71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2B-429A-BB0A-978E8FA25D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3380992"/>
        <c:axId val="93382528"/>
      </c:barChart>
      <c:catAx>
        <c:axId val="9338099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3382528"/>
        <c:crosses val="autoZero"/>
        <c:auto val="1"/>
        <c:lblAlgn val="ctr"/>
        <c:lblOffset val="100"/>
        <c:noMultiLvlLbl val="0"/>
      </c:catAx>
      <c:valAx>
        <c:axId val="933825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338099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nikada</c:v>
                </c:pt>
                <c:pt idx="1">
                  <c:v>ponekad</c:v>
                </c:pt>
                <c:pt idx="2">
                  <c:v>često</c:v>
                </c:pt>
                <c:pt idx="3">
                  <c:v>uvijek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29</c:v>
                </c:pt>
                <c:pt idx="1">
                  <c:v>50</c:v>
                </c:pt>
                <c:pt idx="2">
                  <c:v>18</c:v>
                </c:pt>
                <c:pt idx="3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41-4C3F-AABB-DF67CFE382D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50720"/>
        <c:axId val="119552256"/>
      </c:barChart>
      <c:catAx>
        <c:axId val="1195507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552256"/>
        <c:crosses val="autoZero"/>
        <c:auto val="1"/>
        <c:lblAlgn val="ctr"/>
        <c:lblOffset val="100"/>
        <c:noMultiLvlLbl val="0"/>
      </c:catAx>
      <c:valAx>
        <c:axId val="119552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5507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nikad</c:v>
                </c:pt>
                <c:pt idx="1">
                  <c:v>pokušat ću</c:v>
                </c:pt>
                <c:pt idx="2">
                  <c:v>sigurno hoću.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28</c:v>
                </c:pt>
                <c:pt idx="1">
                  <c:v>80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911-47CF-9D5F-670308DEB2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68640"/>
        <c:axId val="119570432"/>
      </c:barChart>
      <c:catAx>
        <c:axId val="11956864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570432"/>
        <c:crosses val="autoZero"/>
        <c:auto val="1"/>
        <c:lblAlgn val="ctr"/>
        <c:lblOffset val="100"/>
        <c:noMultiLvlLbl val="0"/>
      </c:catAx>
      <c:valAx>
        <c:axId val="11957043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56864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slažem se</c:v>
                </c:pt>
                <c:pt idx="1">
                  <c:v>djelomično se slažem</c:v>
                </c:pt>
                <c:pt idx="2">
                  <c:v>ne slažem 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60</c:v>
                </c:pt>
                <c:pt idx="1">
                  <c:v>50</c:v>
                </c:pt>
                <c:pt idx="2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194-4D7C-B96D-2AC6F6FC07A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648256"/>
        <c:axId val="119649792"/>
      </c:barChart>
      <c:catAx>
        <c:axId val="1196482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649792"/>
        <c:crosses val="autoZero"/>
        <c:auto val="1"/>
        <c:lblAlgn val="ctr"/>
        <c:lblOffset val="100"/>
        <c:noMultiLvlLbl val="0"/>
      </c:catAx>
      <c:valAx>
        <c:axId val="11964979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64825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ne</c:v>
                </c:pt>
                <c:pt idx="1">
                  <c:v>ponekad</c:v>
                </c:pt>
                <c:pt idx="2">
                  <c:v>često</c:v>
                </c:pt>
                <c:pt idx="3">
                  <c:v>uvijek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33</c:v>
                </c:pt>
                <c:pt idx="1">
                  <c:v>91</c:v>
                </c:pt>
                <c:pt idx="2">
                  <c:v>11</c:v>
                </c:pt>
                <c:pt idx="3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BC-423C-88DC-E70D4C8400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1173120"/>
        <c:axId val="101174656"/>
      </c:barChart>
      <c:catAx>
        <c:axId val="101173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1174656"/>
        <c:crosses val="autoZero"/>
        <c:auto val="1"/>
        <c:lblAlgn val="ctr"/>
        <c:lblOffset val="100"/>
        <c:noMultiLvlLbl val="0"/>
      </c:catAx>
      <c:valAx>
        <c:axId val="1011746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011731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ne</c:v>
                </c:pt>
                <c:pt idx="1">
                  <c:v>ponekad</c:v>
                </c:pt>
                <c:pt idx="2">
                  <c:v>često</c:v>
                </c:pt>
                <c:pt idx="3">
                  <c:v>uvijek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45</c:v>
                </c:pt>
                <c:pt idx="1">
                  <c:v>45</c:v>
                </c:pt>
                <c:pt idx="2">
                  <c:v>20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58A-4A9D-8E8A-BA38C59657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576448"/>
        <c:axId val="97577984"/>
      </c:barChart>
      <c:catAx>
        <c:axId val="97576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7577984"/>
        <c:crosses val="autoZero"/>
        <c:auto val="1"/>
        <c:lblAlgn val="ctr"/>
        <c:lblOffset val="100"/>
        <c:noMultiLvlLbl val="0"/>
      </c:catAx>
      <c:valAx>
        <c:axId val="975779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975764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ne</c:v>
                </c:pt>
                <c:pt idx="1">
                  <c:v>ponekad</c:v>
                </c:pt>
                <c:pt idx="2">
                  <c:v>često</c:v>
                </c:pt>
                <c:pt idx="3">
                  <c:v>uvijek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56</c:v>
                </c:pt>
                <c:pt idx="1">
                  <c:v>54</c:v>
                </c:pt>
                <c:pt idx="2">
                  <c:v>15</c:v>
                </c:pt>
                <c:pt idx="3">
                  <c:v>17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236-478A-8F0E-2DEFE8AACD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21248"/>
        <c:axId val="119227136"/>
      </c:barChart>
      <c:catAx>
        <c:axId val="1192212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227136"/>
        <c:crosses val="autoZero"/>
        <c:auto val="1"/>
        <c:lblAlgn val="ctr"/>
        <c:lblOffset val="100"/>
        <c:noMultiLvlLbl val="0"/>
      </c:catAx>
      <c:valAx>
        <c:axId val="11922713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22124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nikad</c:v>
                </c:pt>
                <c:pt idx="1">
                  <c:v>ponekad</c:v>
                </c:pt>
                <c:pt idx="2">
                  <c:v>često</c:v>
                </c:pt>
                <c:pt idx="3">
                  <c:v>uvijek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</c:v>
                </c:pt>
                <c:pt idx="1">
                  <c:v>84</c:v>
                </c:pt>
                <c:pt idx="2">
                  <c:v>31</c:v>
                </c:pt>
                <c:pt idx="3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99A-4EC8-8CA6-CECFAB3B01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43520"/>
        <c:axId val="119245056"/>
      </c:barChart>
      <c:catAx>
        <c:axId val="1192435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245056"/>
        <c:crosses val="autoZero"/>
        <c:auto val="1"/>
        <c:lblAlgn val="ctr"/>
        <c:lblOffset val="100"/>
        <c:noMultiLvlLbl val="0"/>
      </c:catAx>
      <c:valAx>
        <c:axId val="1192450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24352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nikad</c:v>
                </c:pt>
                <c:pt idx="1">
                  <c:v>ponekad</c:v>
                </c:pt>
                <c:pt idx="2">
                  <c:v>često</c:v>
                </c:pt>
                <c:pt idx="3">
                  <c:v>uvijek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114</c:v>
                </c:pt>
                <c:pt idx="1">
                  <c:v>22</c:v>
                </c:pt>
                <c:pt idx="2">
                  <c:v>3</c:v>
                </c:pt>
                <c:pt idx="3">
                  <c:v>4.5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EEB-4CE3-B411-24ADA0D63F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388416"/>
        <c:axId val="119390208"/>
      </c:barChart>
      <c:catAx>
        <c:axId val="1193884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390208"/>
        <c:crosses val="autoZero"/>
        <c:auto val="1"/>
        <c:lblAlgn val="ctr"/>
        <c:lblOffset val="100"/>
        <c:noMultiLvlLbl val="0"/>
      </c:catAx>
      <c:valAx>
        <c:axId val="1193902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3884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cat>
            <c:strRef>
              <c:f>Sheet1!$A$2:$A$5</c:f>
              <c:strCache>
                <c:ptCount val="4"/>
                <c:pt idx="0">
                  <c:v>nisam</c:v>
                </c:pt>
                <c:pt idx="1">
                  <c:v>ponekad</c:v>
                </c:pt>
                <c:pt idx="2">
                  <c:v>često</c:v>
                </c:pt>
                <c:pt idx="3">
                  <c:v>uvijek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25</c:v>
                </c:pt>
                <c:pt idx="1">
                  <c:v>37</c:v>
                </c:pt>
                <c:pt idx="2">
                  <c:v>32</c:v>
                </c:pt>
                <c:pt idx="3">
                  <c:v>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EE-449F-97B3-2FB97DF39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283712"/>
        <c:axId val="119285248"/>
      </c:barChart>
      <c:catAx>
        <c:axId val="1192837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285248"/>
        <c:crosses val="autoZero"/>
        <c:auto val="1"/>
        <c:lblAlgn val="ctr"/>
        <c:lblOffset val="100"/>
        <c:noMultiLvlLbl val="0"/>
      </c:catAx>
      <c:valAx>
        <c:axId val="11928524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283712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slažem se</c:v>
                </c:pt>
                <c:pt idx="1">
                  <c:v>djelomično se slažem</c:v>
                </c:pt>
                <c:pt idx="2">
                  <c:v>ne slažem 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35</c:v>
                </c:pt>
                <c:pt idx="1">
                  <c:v>43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6AD-4F5B-ACF8-2715F1B82C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309824"/>
        <c:axId val="119311360"/>
      </c:barChart>
      <c:catAx>
        <c:axId val="1193098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311360"/>
        <c:crosses val="autoZero"/>
        <c:auto val="1"/>
        <c:lblAlgn val="ctr"/>
        <c:lblOffset val="100"/>
        <c:noMultiLvlLbl val="0"/>
      </c:catAx>
      <c:valAx>
        <c:axId val="11931136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30982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hr-H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Broj učenika</c:v>
                </c:pt>
              </c:strCache>
            </c:strRef>
          </c:tx>
          <c:invertIfNegative val="0"/>
          <c:cat>
            <c:strRef>
              <c:f>Sheet1!$A$2:$A$4</c:f>
              <c:strCache>
                <c:ptCount val="3"/>
                <c:pt idx="0">
                  <c:v>slažem se</c:v>
                </c:pt>
                <c:pt idx="1">
                  <c:v>djelomično se slažem</c:v>
                </c:pt>
                <c:pt idx="2">
                  <c:v>ne slažem se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25</c:v>
                </c:pt>
                <c:pt idx="1">
                  <c:v>68</c:v>
                </c:pt>
                <c:pt idx="2">
                  <c:v>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0EC-4EE6-8472-4C13C93AD4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19516160"/>
        <c:axId val="119517952"/>
      </c:barChart>
      <c:catAx>
        <c:axId val="1195161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19517952"/>
        <c:crosses val="autoZero"/>
        <c:auto val="1"/>
        <c:lblAlgn val="ctr"/>
        <c:lblOffset val="100"/>
        <c:noMultiLvlLbl val="0"/>
      </c:catAx>
      <c:valAx>
        <c:axId val="119517952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1951616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sr-Latn-R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5" name="Subtitle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1" name="Date Placeholder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B003BA36-3F04-45D3-BFBD-88B224A9ED30}" type="datetimeFigureOut">
              <a:rPr lang="sr-Latn-CS" smtClean="0"/>
              <a:pPr/>
              <a:t>12.11.2020.</a:t>
            </a:fld>
            <a:endParaRPr lang="hr-HR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25336F-F824-46E9-8EB4-D5CC711873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BA36-3F04-45D3-BFBD-88B224A9ED30}" type="datetimeFigureOut">
              <a:rPr lang="sr-Latn-CS" smtClean="0"/>
              <a:pPr/>
              <a:t>12.11.2020.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336F-F824-46E9-8EB4-D5CC711873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/>
          <a:p>
            <a:fld id="{B003BA36-3F04-45D3-BFBD-88B224A9ED30}" type="datetimeFigureOut">
              <a:rPr lang="sr-Latn-CS" smtClean="0"/>
              <a:pPr/>
              <a:t>12.11.2020.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25336F-F824-46E9-8EB4-D5CC711873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BA36-3F04-45D3-BFBD-88B224A9ED30}" type="datetimeFigureOut">
              <a:rPr lang="sr-Latn-CS" smtClean="0"/>
              <a:pPr/>
              <a:t>12.11.2020.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336F-F824-46E9-8EB4-D5CC711873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03BA36-3F04-45D3-BFBD-88B224A9ED30}" type="datetimeFigureOut">
              <a:rPr lang="sr-Latn-CS" smtClean="0"/>
              <a:pPr/>
              <a:t>12.11.2020.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/>
          <a:p>
            <a:fld id="{5025336F-F824-46E9-8EB4-D5CC711873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BA36-3F04-45D3-BFBD-88B224A9ED30}" type="datetimeFigureOut">
              <a:rPr lang="sr-Latn-CS" smtClean="0"/>
              <a:pPr/>
              <a:t>12.11.2020.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336F-F824-46E9-8EB4-D5CC711873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BA36-3F04-45D3-BFBD-88B224A9ED30}" type="datetimeFigureOut">
              <a:rPr lang="sr-Latn-CS" smtClean="0"/>
              <a:pPr/>
              <a:t>12.11.2020.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336F-F824-46E9-8EB4-D5CC711873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BA36-3F04-45D3-BFBD-88B224A9ED30}" type="datetimeFigureOut">
              <a:rPr lang="sr-Latn-CS" smtClean="0"/>
              <a:pPr/>
              <a:t>12.11.2020.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336F-F824-46E9-8EB4-D5CC711873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B003BA36-3F04-45D3-BFBD-88B224A9ED30}" type="datetimeFigureOut">
              <a:rPr lang="sr-Latn-CS" smtClean="0"/>
              <a:pPr/>
              <a:t>12.11.2020.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336F-F824-46E9-8EB4-D5CC711873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BA36-3F04-45D3-BFBD-88B224A9ED30}" type="datetimeFigureOut">
              <a:rPr lang="sr-Latn-CS" smtClean="0"/>
              <a:pPr/>
              <a:t>12.11.2020.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336F-F824-46E9-8EB4-D5CC71187336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03BA36-3F04-45D3-BFBD-88B224A9ED30}" type="datetimeFigureOut">
              <a:rPr lang="sr-Latn-CS" smtClean="0"/>
              <a:pPr/>
              <a:t>12.11.2020.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25336F-F824-46E9-8EB4-D5CC7118733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10" name="Picture Placeholder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Title Placeholder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1" name="Text Placeholder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7" name="Date Placeholder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B003BA36-3F04-45D3-BFBD-88B224A9ED30}" type="datetimeFigureOut">
              <a:rPr lang="sr-Latn-CS" smtClean="0"/>
              <a:pPr/>
              <a:t>12.11.2020.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hr-HR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5025336F-F824-46E9-8EB4-D5CC71187336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642918"/>
            <a:ext cx="7960546" cy="2500330"/>
          </a:xfrm>
        </p:spPr>
        <p:txBody>
          <a:bodyPr>
            <a:noAutofit/>
          </a:bodyPr>
          <a:lstStyle/>
          <a:p>
            <a:pPr algn="ctr"/>
            <a:r>
              <a:rPr lang="hr-HR" sz="4800" b="1" dirty="0" smtClean="0"/>
              <a:t/>
            </a:r>
            <a:br>
              <a:rPr lang="hr-HR" sz="4800" b="1" dirty="0" smtClean="0"/>
            </a:br>
            <a:r>
              <a:rPr lang="hr-HR" sz="4800" b="1" dirty="0" smtClean="0"/>
              <a:t/>
            </a:r>
            <a:br>
              <a:rPr lang="hr-HR" sz="4800" b="1" dirty="0" smtClean="0"/>
            </a:br>
            <a:r>
              <a:rPr lang="hr-HR" sz="4800" b="1" dirty="0" smtClean="0"/>
              <a:t/>
            </a:r>
            <a:br>
              <a:rPr lang="hr-HR" sz="4800" b="1" dirty="0" smtClean="0"/>
            </a:br>
            <a:r>
              <a:rPr lang="hr-HR" sz="4800" b="1" dirty="0" smtClean="0"/>
              <a:t>LIJEPA RIJEČ GVOZDENA VRATA OTVARA</a:t>
            </a:r>
            <a:endParaRPr lang="hr-HR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246298" cy="3821926"/>
          </a:xfrm>
        </p:spPr>
        <p:txBody>
          <a:bodyPr>
            <a:normAutofit fontScale="70000" lnSpcReduction="20000"/>
          </a:bodyPr>
          <a:lstStyle/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dirty="0" smtClean="0"/>
          </a:p>
          <a:p>
            <a:endParaRPr lang="hr-HR" sz="51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hr-HR" sz="5100" dirty="0" smtClean="0">
              <a:solidFill>
                <a:schemeClr val="tx1">
                  <a:lumMod val="95000"/>
                </a:schemeClr>
              </a:solidFill>
            </a:endParaRPr>
          </a:p>
          <a:p>
            <a:endParaRPr lang="hr-HR" sz="5100" dirty="0" smtClean="0">
              <a:solidFill>
                <a:schemeClr val="tx1">
                  <a:lumMod val="95000"/>
                </a:schemeClr>
              </a:solidFill>
            </a:endParaRPr>
          </a:p>
          <a:p>
            <a:r>
              <a:rPr lang="hr-HR" sz="5100" dirty="0" smtClean="0">
                <a:solidFill>
                  <a:schemeClr val="tx1">
                    <a:lumMod val="95000"/>
                  </a:schemeClr>
                </a:solidFill>
              </a:rPr>
              <a:t>Pripremila Stručna služba OŠ Hvar</a:t>
            </a:r>
            <a:endParaRPr lang="hr-HR" sz="5100" dirty="0">
              <a:solidFill>
                <a:schemeClr val="tx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6. Korištenjem prostih riječi osjećam se važno i odraslo.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7. Svjesan/svjesna sam kada izgovaram proste riječi.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8. Kada gubim u nekoj igri, normalno je psovati.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9. Svaka ljutnja i psovka idu zajedno.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10. Sramim se kada me netko od odraslih osoba čuje da koristim proste riječi.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11. Prestat ću koristiti proste riječi.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12. Odgoj u školi mi pomaže da koristim lijepe riječi, a ne proste riječi.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Iz sumiranih rezultata razvidno je da velik broj učenika naše škole koristi neprimjerene riječi, naročito prilikom svađa i u igri s vršnjacima.</a:t>
            </a:r>
          </a:p>
          <a:p>
            <a:r>
              <a:rPr lang="hr-HR" dirty="0" smtClean="0"/>
              <a:t>Učenici iskazuju da se neugodno osjećaju kada ih odrasla osoba čuje i time pokazuju da su svjesni svoje pogreške u komunikaciji.</a:t>
            </a:r>
          </a:p>
          <a:p>
            <a:r>
              <a:rPr lang="hr-HR" dirty="0" smtClean="0"/>
              <a:t>Veseli nas da velik broj učenika  želi poboljšati svoj verbalni iskaz te smatraju da ih škola podupire i potiče u primjeni lijepih riječi i djela.  </a:t>
            </a:r>
          </a:p>
          <a:p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“ Ne čini drugima ono, što ne želiš da drugi čine tebi!”</a:t>
            </a:r>
          </a:p>
          <a:p>
            <a:endParaRPr lang="hr-H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Content Placeholder 3" descr="pjesma1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285728"/>
            <a:ext cx="8215369" cy="616904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hr-HR" dirty="0" smtClean="0"/>
              <a:t> </a:t>
            </a:r>
            <a:br>
              <a:rPr lang="hr-HR" dirty="0" smtClean="0"/>
            </a:br>
            <a:r>
              <a:rPr lang="hr-HR" dirty="0" smtClean="0"/>
              <a:t>                               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“Lijepa riječ mnogo više je od same riječi.</a:t>
            </a:r>
          </a:p>
          <a:p>
            <a:r>
              <a:rPr lang="hr-HR" dirty="0" smtClean="0"/>
              <a:t> Ona u sebu ima stvaralačku snagu koja može promijeniti lice stvarnosti.</a:t>
            </a:r>
          </a:p>
          <a:p>
            <a:r>
              <a:rPr lang="hr-HR" dirty="0" smtClean="0"/>
              <a:t> Ona je poluga s kojom slikovito rečeno možemo podignuti stotinu i tisuću puta više od sve naše fizičke, mentalne, emocionalne i duhovne snage. </a:t>
            </a:r>
          </a:p>
          <a:p>
            <a:r>
              <a:rPr lang="hr-HR" dirty="0" smtClean="0"/>
              <a:t>Ona je naš najbolji potencijal na dijelu koji budi najbolji potencijal kod drugoga...”</a:t>
            </a:r>
          </a:p>
          <a:p>
            <a:endParaRPr lang="hr-HR" dirty="0" smtClean="0"/>
          </a:p>
          <a:p>
            <a:pPr>
              <a:buNone/>
            </a:pPr>
            <a:r>
              <a:rPr lang="hr-HR" i="1" dirty="0" smtClean="0">
                <a:solidFill>
                  <a:schemeClr val="tx2">
                    <a:lumMod val="75000"/>
                  </a:schemeClr>
                </a:solidFill>
              </a:rPr>
              <a:t>I am sorry!     Izvoli!       Danke!      Grazie!</a:t>
            </a:r>
            <a:endParaRPr lang="hr-HR" i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C:\Users\lukrecija\Desktop\lijepa_rijec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8"/>
            <a:ext cx="7358114" cy="61452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752460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14678" y="1428736"/>
            <a:ext cx="5325980" cy="3212376"/>
          </a:xfrm>
        </p:spPr>
        <p:txBody>
          <a:bodyPr>
            <a:noAutofit/>
          </a:bodyPr>
          <a:lstStyle/>
          <a:p>
            <a:pPr algn="l"/>
            <a:r>
              <a:rPr lang="hr-HR" sz="2800" b="1" dirty="0" smtClean="0"/>
              <a:t>Mjesto radnje</a:t>
            </a:r>
            <a:r>
              <a:rPr lang="hr-HR" sz="2800" dirty="0" smtClean="0"/>
              <a:t>: OŠ Hvar</a:t>
            </a:r>
          </a:p>
          <a:p>
            <a:pPr algn="l"/>
            <a:r>
              <a:rPr lang="hr-HR" sz="2800" b="1" dirty="0" smtClean="0"/>
              <a:t>Vrijeme radnje: </a:t>
            </a:r>
            <a:r>
              <a:rPr lang="hr-HR" sz="2800" dirty="0" smtClean="0"/>
              <a:t>školska godina 2019./2020.</a:t>
            </a:r>
          </a:p>
          <a:p>
            <a:pPr algn="l"/>
            <a:r>
              <a:rPr lang="hr-HR" sz="2800" b="1" dirty="0" smtClean="0"/>
              <a:t>Likovi: </a:t>
            </a:r>
            <a:r>
              <a:rPr lang="hr-HR" sz="2800" dirty="0" smtClean="0"/>
              <a:t>142 učenika viših razreda</a:t>
            </a:r>
          </a:p>
          <a:p>
            <a:pPr algn="l"/>
            <a:r>
              <a:rPr lang="hr-HR" sz="2800" b="1" dirty="0" smtClean="0"/>
              <a:t>Cilj: </a:t>
            </a:r>
            <a:r>
              <a:rPr lang="hr-HR" sz="2800" dirty="0" smtClean="0"/>
              <a:t>upoznati se s navikama korištenja neprimjerenih riječi  kod učenika naše škole</a:t>
            </a:r>
          </a:p>
          <a:p>
            <a:pPr algn="l"/>
            <a:r>
              <a:rPr lang="hr-HR" sz="2800" b="1" dirty="0" smtClean="0"/>
              <a:t>Način provedbe: </a:t>
            </a:r>
            <a:r>
              <a:rPr lang="hr-HR" sz="2800" dirty="0" smtClean="0"/>
              <a:t>anketa</a:t>
            </a:r>
          </a:p>
          <a:p>
            <a:pPr algn="l"/>
            <a:endParaRPr lang="hr-HR" sz="36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1. Kad čujem proste riječi, osjećam se neugodno.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2. U mojoj kući se govore proste riječi.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3. Roditelji me opominju da ne koristim proste riječi jer ih oni ne koriste.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4. Roditelji me opominju da ne koristim proste riječi, a oni ih koriste.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5. Koristim proste riječi.</a:t>
            </a:r>
            <a:endParaRPr lang="hr-HR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9725"/>
          <a:ext cx="7239000" cy="4846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pulent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106</TotalTime>
  <Words>379</Words>
  <Application>Microsoft Office PowerPoint</Application>
  <PresentationFormat>Prikaz na zaslonu (4:3)</PresentationFormat>
  <Paragraphs>53</Paragraphs>
  <Slides>18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3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18</vt:i4>
      </vt:variant>
    </vt:vector>
  </HeadingPairs>
  <TitlesOfParts>
    <vt:vector size="22" baseType="lpstr">
      <vt:lpstr>Trebuchet MS</vt:lpstr>
      <vt:lpstr>Wingdings</vt:lpstr>
      <vt:lpstr>Wingdings 2</vt:lpstr>
      <vt:lpstr>Opulent</vt:lpstr>
      <vt:lpstr>   LIJEPA RIJEČ GVOZDENA VRATA OTVARA</vt:lpstr>
      <vt:lpstr>                                 </vt:lpstr>
      <vt:lpstr>PowerPoint prezentacija</vt:lpstr>
      <vt:lpstr>PowerPoint prezentacija</vt:lpstr>
      <vt:lpstr>1. Kad čujem proste riječi, osjećam se neugodno.</vt:lpstr>
      <vt:lpstr>2. U mojoj kući se govore proste riječi.</vt:lpstr>
      <vt:lpstr>3. Roditelji me opominju da ne koristim proste riječi jer ih oni ne koriste.</vt:lpstr>
      <vt:lpstr>4. Roditelji me opominju da ne koristim proste riječi, a oni ih koriste.</vt:lpstr>
      <vt:lpstr>5. Koristim proste riječi.</vt:lpstr>
      <vt:lpstr>6. Korištenjem prostih riječi osjećam se važno i odraslo.</vt:lpstr>
      <vt:lpstr>7. Svjesan/svjesna sam kada izgovaram proste riječi.</vt:lpstr>
      <vt:lpstr>8. Kada gubim u nekoj igri, normalno je psovati.</vt:lpstr>
      <vt:lpstr>9. Svaka ljutnja i psovka idu zajedno.</vt:lpstr>
      <vt:lpstr>10. Sramim se kada me netko od odraslih osoba čuje da koristim proste riječi.</vt:lpstr>
      <vt:lpstr>11. Prestat ću koristiti proste riječi.</vt:lpstr>
      <vt:lpstr>12. Odgoj u školi mi pomaže da koristim lijepe riječi, a ne proste riječi.</vt:lpstr>
      <vt:lpstr>ZAKLJUČAK</vt:lpstr>
      <vt:lpstr>PowerPoint prezentacija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lukrecija</dc:creator>
  <cp:lastModifiedBy>Windows korisnik</cp:lastModifiedBy>
  <cp:revision>17</cp:revision>
  <dcterms:created xsi:type="dcterms:W3CDTF">2020-10-30T18:13:26Z</dcterms:created>
  <dcterms:modified xsi:type="dcterms:W3CDTF">2020-11-12T10:33:25Z</dcterms:modified>
</cp:coreProperties>
</file>